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vide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28" r:id="rId3"/>
    <p:sldId id="318" r:id="rId4"/>
    <p:sldId id="298" r:id="rId5"/>
    <p:sldId id="258" r:id="rId6"/>
    <p:sldId id="329" r:id="rId7"/>
    <p:sldId id="320" r:id="rId8"/>
    <p:sldId id="321" r:id="rId9"/>
    <p:sldId id="330" r:id="rId10"/>
    <p:sldId id="322" r:id="rId11"/>
    <p:sldId id="324" r:id="rId12"/>
    <p:sldId id="323" r:id="rId13"/>
    <p:sldId id="294" r:id="rId14"/>
    <p:sldId id="331" r:id="rId15"/>
    <p:sldId id="327" r:id="rId16"/>
    <p:sldId id="325" r:id="rId17"/>
    <p:sldId id="333" r:id="rId18"/>
    <p:sldId id="334" r:id="rId19"/>
    <p:sldId id="3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0"/>
    <p:restoredTop sz="94643"/>
  </p:normalViewPr>
  <p:slideViewPr>
    <p:cSldViewPr snapToGrid="0" snapToObjects="1">
      <p:cViewPr varScale="1">
        <p:scale>
          <a:sx n="54" d="100"/>
          <a:sy n="54" d="100"/>
        </p:scale>
        <p:origin x="240" y="9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21078-8652-4B40-8597-1E1F1FBEB04E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0"/>
      <dgm:spPr/>
    </dgm:pt>
    <dgm:pt modelId="{89859FB4-9438-984F-8B98-502D4C94B2C8}">
      <dgm:prSet phldrT="[Text]" phldr="1"/>
      <dgm:spPr/>
      <dgm:t>
        <a:bodyPr/>
        <a:lstStyle/>
        <a:p>
          <a:endParaRPr lang="en-US"/>
        </a:p>
      </dgm:t>
    </dgm:pt>
    <dgm:pt modelId="{975D2586-55C4-A547-8BAB-D4138772BB9E}" type="parTrans" cxnId="{7A7A2A85-2F2E-DF41-B367-04A3A4BBA9CC}">
      <dgm:prSet/>
      <dgm:spPr/>
      <dgm:t>
        <a:bodyPr/>
        <a:lstStyle/>
        <a:p>
          <a:endParaRPr lang="en-US"/>
        </a:p>
      </dgm:t>
    </dgm:pt>
    <dgm:pt modelId="{3D609077-617D-B24F-B0A5-55684F4623CA}" type="sibTrans" cxnId="{7A7A2A85-2F2E-DF41-B367-04A3A4BBA9CC}">
      <dgm:prSet/>
      <dgm:spPr/>
      <dgm:t>
        <a:bodyPr/>
        <a:lstStyle/>
        <a:p>
          <a:endParaRPr lang="en-US"/>
        </a:p>
      </dgm:t>
    </dgm:pt>
    <dgm:pt modelId="{6A0BE156-4FDC-C34D-9A44-BE16EC645437}">
      <dgm:prSet phldrT="[Text]" phldr="1"/>
      <dgm:spPr/>
      <dgm:t>
        <a:bodyPr/>
        <a:lstStyle/>
        <a:p>
          <a:endParaRPr lang="en-US"/>
        </a:p>
      </dgm:t>
    </dgm:pt>
    <dgm:pt modelId="{907CB076-7984-674B-B377-437B09AD3E59}" type="parTrans" cxnId="{8CB2F5AD-743B-1B42-9397-B3CEDD61EB86}">
      <dgm:prSet/>
      <dgm:spPr/>
      <dgm:t>
        <a:bodyPr/>
        <a:lstStyle/>
        <a:p>
          <a:endParaRPr lang="en-US"/>
        </a:p>
      </dgm:t>
    </dgm:pt>
    <dgm:pt modelId="{CEC2F90E-4A07-C842-B9E6-02F583458CA1}" type="sibTrans" cxnId="{8CB2F5AD-743B-1B42-9397-B3CEDD61EB86}">
      <dgm:prSet/>
      <dgm:spPr/>
      <dgm:t>
        <a:bodyPr/>
        <a:lstStyle/>
        <a:p>
          <a:endParaRPr lang="en-US"/>
        </a:p>
      </dgm:t>
    </dgm:pt>
    <dgm:pt modelId="{7D1E5AE5-D884-D548-A9A8-D4C6D08B40E5}">
      <dgm:prSet phldrT="[Text]" phldr="1"/>
      <dgm:spPr/>
      <dgm:t>
        <a:bodyPr/>
        <a:lstStyle/>
        <a:p>
          <a:endParaRPr lang="en-US"/>
        </a:p>
      </dgm:t>
    </dgm:pt>
    <dgm:pt modelId="{C4DC612F-719F-FC44-A30B-BCC20D01D3E2}" type="parTrans" cxnId="{81AC7CE7-09EA-CD41-BB7E-DD9E979F6355}">
      <dgm:prSet/>
      <dgm:spPr/>
      <dgm:t>
        <a:bodyPr/>
        <a:lstStyle/>
        <a:p>
          <a:endParaRPr lang="en-US"/>
        </a:p>
      </dgm:t>
    </dgm:pt>
    <dgm:pt modelId="{650343D3-52AB-CA40-9AA6-BB61F701C3A4}" type="sibTrans" cxnId="{81AC7CE7-09EA-CD41-BB7E-DD9E979F6355}">
      <dgm:prSet/>
      <dgm:spPr/>
      <dgm:t>
        <a:bodyPr/>
        <a:lstStyle/>
        <a:p>
          <a:endParaRPr lang="en-US"/>
        </a:p>
      </dgm:t>
    </dgm:pt>
    <dgm:pt modelId="{53DB86D3-A78B-F949-98E2-2C9ED33A144B}" type="pres">
      <dgm:prSet presAssocID="{25621078-8652-4B40-8597-1E1F1FBEB04E}" presName="Name0" presStyleCnt="0">
        <dgm:presLayoutVars>
          <dgm:dir/>
          <dgm:resizeHandles val="exact"/>
        </dgm:presLayoutVars>
      </dgm:prSet>
      <dgm:spPr/>
    </dgm:pt>
    <dgm:pt modelId="{480A7296-FE92-8644-8198-894F06DF8540}" type="pres">
      <dgm:prSet presAssocID="{89859FB4-9438-984F-8B98-502D4C94B2C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26FE8-0950-1046-92AC-8F69BCD9A750}" type="pres">
      <dgm:prSet presAssocID="{3D609077-617D-B24F-B0A5-55684F4623C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3207155-48BA-B843-AE15-A8FE8FBC9B7E}" type="pres">
      <dgm:prSet presAssocID="{3D609077-617D-B24F-B0A5-55684F4623C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BB08D41-A7C9-324B-8F9A-36C2D4F23E68}" type="pres">
      <dgm:prSet presAssocID="{6A0BE156-4FDC-C34D-9A44-BE16EC64543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38006-303B-6245-BFEC-9821CE32469E}" type="pres">
      <dgm:prSet presAssocID="{CEC2F90E-4A07-C842-B9E6-02F583458CA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BD75821-6314-4149-B7A2-4BE6DFDD6D94}" type="pres">
      <dgm:prSet presAssocID="{CEC2F90E-4A07-C842-B9E6-02F583458CA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F1BFAF6-3032-6A44-A4F5-5EF668D41F4A}" type="pres">
      <dgm:prSet presAssocID="{7D1E5AE5-D884-D548-A9A8-D4C6D08B40E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FDD84-B61E-8D4C-A79E-04F44C22DE6F}" type="presOf" srcId="{89859FB4-9438-984F-8B98-502D4C94B2C8}" destId="{480A7296-FE92-8644-8198-894F06DF8540}" srcOrd="0" destOrd="0" presId="urn:microsoft.com/office/officeart/2005/8/layout/process1"/>
    <dgm:cxn modelId="{A1A8739D-FB8A-D445-905B-56F466F17002}" type="presOf" srcId="{6A0BE156-4FDC-C34D-9A44-BE16EC645437}" destId="{EBB08D41-A7C9-324B-8F9A-36C2D4F23E68}" srcOrd="0" destOrd="0" presId="urn:microsoft.com/office/officeart/2005/8/layout/process1"/>
    <dgm:cxn modelId="{623EDAE9-4A88-E04C-A612-B8A83C264A30}" type="presOf" srcId="{25621078-8652-4B40-8597-1E1F1FBEB04E}" destId="{53DB86D3-A78B-F949-98E2-2C9ED33A144B}" srcOrd="0" destOrd="0" presId="urn:microsoft.com/office/officeart/2005/8/layout/process1"/>
    <dgm:cxn modelId="{9D0DC8F8-1706-4845-A541-6A4A1B59A73B}" type="presOf" srcId="{3D609077-617D-B24F-B0A5-55684F4623CA}" destId="{9DE26FE8-0950-1046-92AC-8F69BCD9A750}" srcOrd="0" destOrd="0" presId="urn:microsoft.com/office/officeart/2005/8/layout/process1"/>
    <dgm:cxn modelId="{0A05455F-1FDE-E54E-BA57-D90CAA88930E}" type="presOf" srcId="{CEC2F90E-4A07-C842-B9E6-02F583458CA1}" destId="{6FD38006-303B-6245-BFEC-9821CE32469E}" srcOrd="0" destOrd="0" presId="urn:microsoft.com/office/officeart/2005/8/layout/process1"/>
    <dgm:cxn modelId="{F131FBD8-7EAD-0747-BF3E-5A47419CC11A}" type="presOf" srcId="{3D609077-617D-B24F-B0A5-55684F4623CA}" destId="{13207155-48BA-B843-AE15-A8FE8FBC9B7E}" srcOrd="1" destOrd="0" presId="urn:microsoft.com/office/officeart/2005/8/layout/process1"/>
    <dgm:cxn modelId="{7A7A2A85-2F2E-DF41-B367-04A3A4BBA9CC}" srcId="{25621078-8652-4B40-8597-1E1F1FBEB04E}" destId="{89859FB4-9438-984F-8B98-502D4C94B2C8}" srcOrd="0" destOrd="0" parTransId="{975D2586-55C4-A547-8BAB-D4138772BB9E}" sibTransId="{3D609077-617D-B24F-B0A5-55684F4623CA}"/>
    <dgm:cxn modelId="{85F2FF43-9F11-E94A-B4EE-642F3B6E653E}" type="presOf" srcId="{CEC2F90E-4A07-C842-B9E6-02F583458CA1}" destId="{3BD75821-6314-4149-B7A2-4BE6DFDD6D94}" srcOrd="1" destOrd="0" presId="urn:microsoft.com/office/officeart/2005/8/layout/process1"/>
    <dgm:cxn modelId="{8CB2F5AD-743B-1B42-9397-B3CEDD61EB86}" srcId="{25621078-8652-4B40-8597-1E1F1FBEB04E}" destId="{6A0BE156-4FDC-C34D-9A44-BE16EC645437}" srcOrd="1" destOrd="0" parTransId="{907CB076-7984-674B-B377-437B09AD3E59}" sibTransId="{CEC2F90E-4A07-C842-B9E6-02F583458CA1}"/>
    <dgm:cxn modelId="{23E8C277-5D98-2148-BA28-7935927038D7}" type="presOf" srcId="{7D1E5AE5-D884-D548-A9A8-D4C6D08B40E5}" destId="{AF1BFAF6-3032-6A44-A4F5-5EF668D41F4A}" srcOrd="0" destOrd="0" presId="urn:microsoft.com/office/officeart/2005/8/layout/process1"/>
    <dgm:cxn modelId="{81AC7CE7-09EA-CD41-BB7E-DD9E979F6355}" srcId="{25621078-8652-4B40-8597-1E1F1FBEB04E}" destId="{7D1E5AE5-D884-D548-A9A8-D4C6D08B40E5}" srcOrd="2" destOrd="0" parTransId="{C4DC612F-719F-FC44-A30B-BCC20D01D3E2}" sibTransId="{650343D3-52AB-CA40-9AA6-BB61F701C3A4}"/>
    <dgm:cxn modelId="{5BB92FF3-03FD-7C4A-906E-9AAF8280CA29}" type="presParOf" srcId="{53DB86D3-A78B-F949-98E2-2C9ED33A144B}" destId="{480A7296-FE92-8644-8198-894F06DF8540}" srcOrd="0" destOrd="0" presId="urn:microsoft.com/office/officeart/2005/8/layout/process1"/>
    <dgm:cxn modelId="{1C47EF9B-65A8-834D-91B2-D84F50EE1599}" type="presParOf" srcId="{53DB86D3-A78B-F949-98E2-2C9ED33A144B}" destId="{9DE26FE8-0950-1046-92AC-8F69BCD9A750}" srcOrd="1" destOrd="0" presId="urn:microsoft.com/office/officeart/2005/8/layout/process1"/>
    <dgm:cxn modelId="{60BC2E07-2312-CD4A-AFC3-77A80C0373FE}" type="presParOf" srcId="{9DE26FE8-0950-1046-92AC-8F69BCD9A750}" destId="{13207155-48BA-B843-AE15-A8FE8FBC9B7E}" srcOrd="0" destOrd="0" presId="urn:microsoft.com/office/officeart/2005/8/layout/process1"/>
    <dgm:cxn modelId="{C18936EC-B8DA-0D4A-B0B2-4F02096D41C4}" type="presParOf" srcId="{53DB86D3-A78B-F949-98E2-2C9ED33A144B}" destId="{EBB08D41-A7C9-324B-8F9A-36C2D4F23E68}" srcOrd="2" destOrd="0" presId="urn:microsoft.com/office/officeart/2005/8/layout/process1"/>
    <dgm:cxn modelId="{82AD4F22-BAB5-7948-89B7-6A84C38B9254}" type="presParOf" srcId="{53DB86D3-A78B-F949-98E2-2C9ED33A144B}" destId="{6FD38006-303B-6245-BFEC-9821CE32469E}" srcOrd="3" destOrd="0" presId="urn:microsoft.com/office/officeart/2005/8/layout/process1"/>
    <dgm:cxn modelId="{5964FC07-E383-A642-AEC0-F0FD6654FFBE}" type="presParOf" srcId="{6FD38006-303B-6245-BFEC-9821CE32469E}" destId="{3BD75821-6314-4149-B7A2-4BE6DFDD6D94}" srcOrd="0" destOrd="0" presId="urn:microsoft.com/office/officeart/2005/8/layout/process1"/>
    <dgm:cxn modelId="{F927AE5D-6B91-0642-B18F-AFA493CDBDA7}" type="presParOf" srcId="{53DB86D3-A78B-F949-98E2-2C9ED33A144B}" destId="{AF1BFAF6-3032-6A44-A4F5-5EF668D41F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A7296-FE92-8644-8198-894F06DF8540}">
      <dsp:nvSpPr>
        <dsp:cNvPr id="0" name=""/>
        <dsp:cNvSpPr/>
      </dsp:nvSpPr>
      <dsp:spPr>
        <a:xfrm>
          <a:off x="4554" y="1767314"/>
          <a:ext cx="1361182" cy="816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28475" y="1791235"/>
        <a:ext cx="1313340" cy="768867"/>
      </dsp:txXfrm>
    </dsp:sp>
    <dsp:sp modelId="{9DE26FE8-0950-1046-92AC-8F69BCD9A750}">
      <dsp:nvSpPr>
        <dsp:cNvPr id="0" name=""/>
        <dsp:cNvSpPr/>
      </dsp:nvSpPr>
      <dsp:spPr>
        <a:xfrm>
          <a:off x="1501854" y="2006882"/>
          <a:ext cx="288570" cy="3375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01854" y="2074397"/>
        <a:ext cx="201999" cy="202543"/>
      </dsp:txXfrm>
    </dsp:sp>
    <dsp:sp modelId="{EBB08D41-A7C9-324B-8F9A-36C2D4F23E68}">
      <dsp:nvSpPr>
        <dsp:cNvPr id="0" name=""/>
        <dsp:cNvSpPr/>
      </dsp:nvSpPr>
      <dsp:spPr>
        <a:xfrm>
          <a:off x="1910208" y="1767314"/>
          <a:ext cx="1361182" cy="816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1934129" y="1791235"/>
        <a:ext cx="1313340" cy="768867"/>
      </dsp:txXfrm>
    </dsp:sp>
    <dsp:sp modelId="{6FD38006-303B-6245-BFEC-9821CE32469E}">
      <dsp:nvSpPr>
        <dsp:cNvPr id="0" name=""/>
        <dsp:cNvSpPr/>
      </dsp:nvSpPr>
      <dsp:spPr>
        <a:xfrm>
          <a:off x="3407509" y="2006882"/>
          <a:ext cx="288570" cy="3375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407509" y="2074397"/>
        <a:ext cx="201999" cy="202543"/>
      </dsp:txXfrm>
    </dsp:sp>
    <dsp:sp modelId="{AF1BFAF6-3032-6A44-A4F5-5EF668D41F4A}">
      <dsp:nvSpPr>
        <dsp:cNvPr id="0" name=""/>
        <dsp:cNvSpPr/>
      </dsp:nvSpPr>
      <dsp:spPr>
        <a:xfrm>
          <a:off x="3815863" y="1767314"/>
          <a:ext cx="1361182" cy="816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3839784" y="1791235"/>
        <a:ext cx="1313340" cy="768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782E4-13F0-8242-994C-E475143D4C3C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DBCCC-1CE0-2944-B338-51646277C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0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2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2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8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3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9B0FD-F1BB-744F-A5D1-C43C74E979D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7F53-B90D-944B-92A9-9B53C5872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7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1" Type="http://schemas.microsoft.com/office/2007/relationships/media" Target="../media/media1.tif"/><Relationship Id="rId2" Type="http://schemas.openxmlformats.org/officeDocument/2006/relationships/video" Target="../media/media1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62527"/>
            <a:ext cx="9144000" cy="37297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err="1" smtClean="0">
                <a:latin typeface="Aino" charset="0"/>
                <a:ea typeface="Aino" charset="0"/>
                <a:cs typeface="Aino" charset="0"/>
              </a:rPr>
              <a:t>Sooline</a:t>
            </a:r>
            <a:r>
              <a:rPr lang="en-US" b="1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b="1" dirty="0" err="1" smtClean="0">
                <a:latin typeface="Aino" charset="0"/>
                <a:ea typeface="Aino" charset="0"/>
                <a:cs typeface="Aino" charset="0"/>
              </a:rPr>
              <a:t>võrdõiguslikkus</a:t>
            </a:r>
            <a:r>
              <a:rPr lang="en-US" b="1" dirty="0" smtClean="0">
                <a:latin typeface="Aino" charset="0"/>
                <a:ea typeface="Aino" charset="0"/>
                <a:cs typeface="Aino" charset="0"/>
              </a:rPr>
              <a:t> </a:t>
            </a:r>
            <a:br>
              <a:rPr lang="en-US" b="1" dirty="0" smtClean="0">
                <a:latin typeface="Aino" charset="0"/>
                <a:ea typeface="Aino" charset="0"/>
                <a:cs typeface="Aino" charset="0"/>
              </a:rPr>
            </a:br>
            <a:r>
              <a:rPr lang="en-US" b="1" dirty="0" smtClean="0">
                <a:latin typeface="Aino" charset="0"/>
                <a:ea typeface="Aino" charset="0"/>
                <a:cs typeface="Aino" charset="0"/>
              </a:rPr>
              <a:t>ja </a:t>
            </a:r>
            <a:r>
              <a:rPr lang="en-US" b="1" dirty="0" err="1" smtClean="0">
                <a:latin typeface="Aino" charset="0"/>
                <a:ea typeface="Aino" charset="0"/>
                <a:cs typeface="Aino" charset="0"/>
              </a:rPr>
              <a:t>noorte</a:t>
            </a:r>
            <a:r>
              <a:rPr lang="en-US" b="1" dirty="0" smtClean="0">
                <a:latin typeface="Aino" charset="0"/>
                <a:ea typeface="Aino" charset="0"/>
                <a:cs typeface="Aino" charset="0"/>
              </a:rPr>
              <a:t> roll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733" y="4487333"/>
            <a:ext cx="10998646" cy="200972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ino" charset="0"/>
                <a:ea typeface="Aino" charset="0"/>
                <a:cs typeface="Aino" charset="0"/>
              </a:rPr>
              <a:t>Liisa Pakosta</a:t>
            </a:r>
          </a:p>
          <a:p>
            <a:r>
              <a:rPr lang="en-US" sz="3200" b="1" dirty="0" err="1" smtClean="0">
                <a:latin typeface="Aino" charset="0"/>
                <a:ea typeface="Aino" charset="0"/>
                <a:cs typeface="Aino" charset="0"/>
              </a:rPr>
              <a:t>Soolise</a:t>
            </a:r>
            <a:r>
              <a:rPr lang="en-US" sz="3200" b="1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sz="3200" b="1" dirty="0" err="1" smtClean="0">
                <a:latin typeface="Aino" charset="0"/>
                <a:ea typeface="Aino" charset="0"/>
                <a:cs typeface="Aino" charset="0"/>
              </a:rPr>
              <a:t>võrdõiguslikkuse</a:t>
            </a:r>
            <a:r>
              <a:rPr lang="en-US" sz="3200" b="1" dirty="0" smtClean="0">
                <a:latin typeface="Aino" charset="0"/>
                <a:ea typeface="Aino" charset="0"/>
                <a:cs typeface="Aino" charset="0"/>
              </a:rPr>
              <a:t> ja </a:t>
            </a:r>
            <a:r>
              <a:rPr lang="en-US" sz="3200" b="1" dirty="0" err="1" smtClean="0">
                <a:latin typeface="Aino" charset="0"/>
                <a:ea typeface="Aino" charset="0"/>
                <a:cs typeface="Aino" charset="0"/>
              </a:rPr>
              <a:t>võrdse</a:t>
            </a:r>
            <a:r>
              <a:rPr lang="en-US" sz="3200" b="1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sz="3200" b="1" dirty="0" err="1" smtClean="0">
                <a:latin typeface="Aino" charset="0"/>
                <a:ea typeface="Aino" charset="0"/>
                <a:cs typeface="Aino" charset="0"/>
              </a:rPr>
              <a:t>kohtlemise</a:t>
            </a:r>
            <a:r>
              <a:rPr lang="en-US" sz="3200" b="1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sz="3200" b="1" dirty="0" err="1" smtClean="0">
                <a:latin typeface="Aino" charset="0"/>
                <a:ea typeface="Aino" charset="0"/>
                <a:cs typeface="Aino" charset="0"/>
              </a:rPr>
              <a:t>volinik</a:t>
            </a:r>
            <a:endParaRPr lang="en-US" sz="3200" b="1" dirty="0" smtClean="0">
              <a:latin typeface="Aino" charset="0"/>
              <a:ea typeface="Aino" charset="0"/>
              <a:cs typeface="Aino" charset="0"/>
            </a:endParaRPr>
          </a:p>
          <a:p>
            <a:r>
              <a:rPr lang="en-US" b="1" dirty="0" smtClean="0">
                <a:latin typeface="Aino" charset="0"/>
                <a:ea typeface="Aino" charset="0"/>
                <a:cs typeface="Aino" charset="0"/>
              </a:rPr>
              <a:t>19.05.2017</a:t>
            </a:r>
            <a:endParaRPr lang="en-US" b="1" dirty="0" smtClean="0">
              <a:latin typeface="Aino" charset="0"/>
              <a:ea typeface="Aino" charset="0"/>
              <a:cs typeface="Ai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1" y="306963"/>
            <a:ext cx="6098437" cy="20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65125"/>
            <a:ext cx="11184467" cy="1325563"/>
          </a:xfrm>
        </p:spPr>
        <p:txBody>
          <a:bodyPr/>
          <a:lstStyle/>
          <a:p>
            <a:r>
              <a:rPr lang="en-US" dirty="0" err="1" smtClean="0"/>
              <a:t>Homseks</a:t>
            </a:r>
            <a:r>
              <a:rPr lang="en-US" dirty="0" smtClean="0"/>
              <a:t> </a:t>
            </a:r>
            <a:r>
              <a:rPr lang="en-US" dirty="0" err="1" smtClean="0"/>
              <a:t>hoia</a:t>
            </a:r>
            <a:r>
              <a:rPr lang="en-US" dirty="0" smtClean="0"/>
              <a:t> </a:t>
            </a:r>
            <a:r>
              <a:rPr lang="en-US" dirty="0" err="1" smtClean="0"/>
              <a:t>leiba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aga</a:t>
            </a:r>
            <a:r>
              <a:rPr lang="en-US" dirty="0" smtClean="0"/>
              <a:t> </a:t>
            </a:r>
            <a:r>
              <a:rPr lang="en-US" dirty="0" err="1" smtClean="0"/>
              <a:t>mitte</a:t>
            </a:r>
            <a:r>
              <a:rPr lang="en-US" dirty="0" smtClean="0"/>
              <a:t> </a:t>
            </a:r>
            <a:r>
              <a:rPr lang="en-US" dirty="0" err="1" smtClean="0"/>
              <a:t>tööd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tekiks</a:t>
            </a:r>
            <a:r>
              <a:rPr lang="en-US" dirty="0" smtClean="0"/>
              <a:t> </a:t>
            </a:r>
            <a:r>
              <a:rPr lang="en-US" dirty="0" err="1"/>
              <a:t>inimestest</a:t>
            </a:r>
            <a:r>
              <a:rPr lang="en-US" dirty="0"/>
              <a:t> </a:t>
            </a:r>
            <a:r>
              <a:rPr lang="en-US" dirty="0" err="1"/>
              <a:t>endist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sõltuvatel</a:t>
            </a:r>
            <a:r>
              <a:rPr lang="en-US" dirty="0"/>
              <a:t> </a:t>
            </a:r>
            <a:r>
              <a:rPr lang="en-US" dirty="0" err="1" smtClean="0"/>
              <a:t>põhjustel</a:t>
            </a:r>
            <a:r>
              <a:rPr lang="en-US" dirty="0" smtClean="0"/>
              <a:t> </a:t>
            </a:r>
            <a:r>
              <a:rPr lang="en-US" dirty="0" err="1" smtClean="0"/>
              <a:t>tööturult</a:t>
            </a:r>
            <a:r>
              <a:rPr lang="en-US" dirty="0" smtClean="0"/>
              <a:t> </a:t>
            </a:r>
            <a:r>
              <a:rPr lang="en-US" dirty="0" err="1" smtClean="0"/>
              <a:t>eemale</a:t>
            </a:r>
            <a:r>
              <a:rPr lang="en-US" dirty="0" smtClean="0"/>
              <a:t> </a:t>
            </a:r>
            <a:r>
              <a:rPr lang="en-US" dirty="0" err="1" smtClean="0"/>
              <a:t>tõrjutud</a:t>
            </a:r>
            <a:r>
              <a:rPr lang="en-US" dirty="0" smtClean="0"/>
              <a:t> </a:t>
            </a:r>
            <a:r>
              <a:rPr lang="en-US" dirty="0" err="1" smtClean="0"/>
              <a:t>rühmasid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Et </a:t>
            </a:r>
            <a:r>
              <a:rPr lang="en-US" b="1" dirty="0" err="1" smtClean="0">
                <a:solidFill>
                  <a:srgbClr val="FF0000"/>
                </a:solidFill>
              </a:rPr>
              <a:t>inimene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oleks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motiveeritud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innukalt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töötama</a:t>
            </a:r>
            <a:r>
              <a:rPr lang="en-US" b="1" dirty="0" smtClean="0">
                <a:solidFill>
                  <a:srgbClr val="FF0000"/>
                </a:solidFill>
              </a:rPr>
              <a:t> ja </a:t>
            </a:r>
            <a:r>
              <a:rPr lang="en-US" b="1" dirty="0" err="1" smtClean="0">
                <a:solidFill>
                  <a:srgbClr val="FF0000"/>
                </a:solidFill>
              </a:rPr>
              <a:t>õppima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Et </a:t>
            </a:r>
            <a:r>
              <a:rPr lang="en-US" dirty="0" err="1" smtClean="0"/>
              <a:t>rahvastiku</a:t>
            </a:r>
            <a:r>
              <a:rPr lang="en-US" dirty="0" smtClean="0"/>
              <a:t> </a:t>
            </a:r>
            <a:r>
              <a:rPr lang="en-US" dirty="0" err="1" smtClean="0"/>
              <a:t>taastootmine</a:t>
            </a:r>
            <a:r>
              <a:rPr lang="en-US" dirty="0" smtClean="0"/>
              <a:t> </a:t>
            </a:r>
            <a:r>
              <a:rPr lang="en-US" dirty="0" err="1" smtClean="0"/>
              <a:t>jätkuks</a:t>
            </a:r>
            <a:endParaRPr lang="en-US" dirty="0" smtClean="0"/>
          </a:p>
          <a:p>
            <a:r>
              <a:rPr lang="en-US" dirty="0" smtClean="0"/>
              <a:t>Et </a:t>
            </a:r>
            <a:r>
              <a:rPr lang="en-US" dirty="0" err="1" smtClean="0"/>
              <a:t>inimeste</a:t>
            </a:r>
            <a:r>
              <a:rPr lang="en-US" dirty="0" smtClean="0"/>
              <a:t> </a:t>
            </a:r>
            <a:r>
              <a:rPr lang="en-US" dirty="0" err="1" smtClean="0"/>
              <a:t>vaba</a:t>
            </a:r>
            <a:r>
              <a:rPr lang="en-US" dirty="0" smtClean="0"/>
              <a:t> </a:t>
            </a:r>
            <a:r>
              <a:rPr lang="en-US" dirty="0" err="1" smtClean="0"/>
              <a:t>liikumine</a:t>
            </a:r>
            <a:r>
              <a:rPr lang="en-US" dirty="0" smtClean="0"/>
              <a:t> </a:t>
            </a:r>
            <a:r>
              <a:rPr lang="en-US" dirty="0" err="1" smtClean="0"/>
              <a:t>Euroopas</a:t>
            </a:r>
            <a:r>
              <a:rPr lang="en-US" dirty="0" smtClean="0"/>
              <a:t> </a:t>
            </a:r>
            <a:r>
              <a:rPr lang="en-US" dirty="0" err="1" smtClean="0"/>
              <a:t>oleks</a:t>
            </a:r>
            <a:r>
              <a:rPr lang="en-US" dirty="0" smtClean="0"/>
              <a:t> </a:t>
            </a:r>
            <a:r>
              <a:rPr lang="en-US" dirty="0" err="1" smtClean="0"/>
              <a:t>võimalik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0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/>
              <a:t>Sugu</a:t>
            </a:r>
            <a:r>
              <a:rPr lang="en-US" b="1" dirty="0"/>
              <a:t> (</a:t>
            </a:r>
            <a:r>
              <a:rPr lang="en-US" b="1" dirty="0" err="1"/>
              <a:t>sh</a:t>
            </a:r>
            <a:r>
              <a:rPr lang="en-US" b="1" dirty="0"/>
              <a:t> </a:t>
            </a:r>
            <a:r>
              <a:rPr lang="en-US" b="1" dirty="0" err="1"/>
              <a:t>perekondlikud</a:t>
            </a:r>
            <a:r>
              <a:rPr lang="en-US" b="1" dirty="0"/>
              <a:t> </a:t>
            </a:r>
            <a:r>
              <a:rPr lang="en-US" b="1" dirty="0" err="1"/>
              <a:t>kohustused</a:t>
            </a:r>
            <a:r>
              <a:rPr lang="en-US" b="1" dirty="0"/>
              <a:t>)</a:t>
            </a:r>
          </a:p>
          <a:p>
            <a:r>
              <a:rPr lang="en-US" b="1" dirty="0" err="1"/>
              <a:t>Rahvus</a:t>
            </a:r>
            <a:r>
              <a:rPr lang="en-US" b="1" dirty="0"/>
              <a:t> (</a:t>
            </a:r>
            <a:r>
              <a:rPr lang="en-US" b="1" dirty="0" err="1"/>
              <a:t>etniline</a:t>
            </a:r>
            <a:r>
              <a:rPr lang="en-US" b="1" dirty="0"/>
              <a:t> </a:t>
            </a:r>
            <a:r>
              <a:rPr lang="en-US" b="1" dirty="0" err="1"/>
              <a:t>kuuluvus</a:t>
            </a:r>
            <a:r>
              <a:rPr lang="en-US" b="1" dirty="0"/>
              <a:t>)</a:t>
            </a:r>
          </a:p>
          <a:p>
            <a:r>
              <a:rPr lang="en-US" b="1" dirty="0" err="1"/>
              <a:t>Rass</a:t>
            </a:r>
            <a:endParaRPr lang="en-US" b="1" dirty="0"/>
          </a:p>
          <a:p>
            <a:r>
              <a:rPr lang="en-US" b="1" dirty="0" err="1"/>
              <a:t>Nahavärvus</a:t>
            </a:r>
            <a:endParaRPr lang="en-US" b="1" dirty="0"/>
          </a:p>
          <a:p>
            <a:r>
              <a:rPr lang="en-US" dirty="0" err="1"/>
              <a:t>Usutunnistus</a:t>
            </a:r>
            <a:endParaRPr lang="en-US" dirty="0"/>
          </a:p>
          <a:p>
            <a:r>
              <a:rPr lang="en-US" dirty="0" err="1"/>
              <a:t>Veendumused</a:t>
            </a:r>
            <a:endParaRPr lang="en-US" dirty="0"/>
          </a:p>
          <a:p>
            <a:r>
              <a:rPr lang="en-US" dirty="0" err="1"/>
              <a:t>Vanus</a:t>
            </a:r>
            <a:endParaRPr lang="en-US" dirty="0"/>
          </a:p>
          <a:p>
            <a:r>
              <a:rPr lang="en-US" dirty="0" err="1"/>
              <a:t>Puue</a:t>
            </a:r>
            <a:endParaRPr lang="en-US" dirty="0"/>
          </a:p>
          <a:p>
            <a:r>
              <a:rPr lang="en-US" dirty="0" err="1"/>
              <a:t>Seksuaalne</a:t>
            </a:r>
            <a:r>
              <a:rPr lang="en-US" dirty="0"/>
              <a:t> </a:t>
            </a:r>
            <a:r>
              <a:rPr lang="en-US" dirty="0" err="1" smtClean="0"/>
              <a:t>sättumus</a:t>
            </a:r>
            <a:endParaRPr lang="en-US" dirty="0" smtClean="0"/>
          </a:p>
          <a:p>
            <a:r>
              <a:rPr lang="en-US" dirty="0" err="1" smtClean="0"/>
              <a:t>Kuuluvus</a:t>
            </a:r>
            <a:r>
              <a:rPr lang="en-US" dirty="0" smtClean="0"/>
              <a:t> </a:t>
            </a:r>
            <a:r>
              <a:rPr lang="en-US" dirty="0" err="1" smtClean="0"/>
              <a:t>ametiühingusse</a:t>
            </a:r>
            <a:endParaRPr lang="en-US" dirty="0"/>
          </a:p>
          <a:p>
            <a:r>
              <a:rPr lang="en-US" dirty="0" err="1" smtClean="0"/>
              <a:t>Kodakondsus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Sotsiaalne</a:t>
            </a:r>
            <a:r>
              <a:rPr lang="en-US" dirty="0" smtClean="0"/>
              <a:t> </a:t>
            </a:r>
            <a:r>
              <a:rPr lang="en-US" dirty="0" err="1" smtClean="0"/>
              <a:t>seisund</a:t>
            </a:r>
            <a:r>
              <a:rPr lang="en-US" dirty="0" smtClean="0"/>
              <a:t>, keel, </a:t>
            </a:r>
            <a:r>
              <a:rPr lang="en-US" dirty="0" err="1" smtClean="0"/>
              <a:t>kaitseväeteenistuse</a:t>
            </a:r>
            <a:r>
              <a:rPr lang="en-US" dirty="0" smtClean="0"/>
              <a:t> </a:t>
            </a:r>
            <a:r>
              <a:rPr lang="en-US" dirty="0" err="1" smtClean="0"/>
              <a:t>läbimine</a:t>
            </a:r>
            <a:r>
              <a:rPr lang="en-US" dirty="0" smtClean="0"/>
              <a:t>, </a:t>
            </a:r>
            <a:r>
              <a:rPr lang="en-US" dirty="0" err="1" smtClean="0"/>
              <a:t>töösuhte</a:t>
            </a:r>
            <a:r>
              <a:rPr lang="en-US" dirty="0" smtClean="0"/>
              <a:t> </a:t>
            </a:r>
            <a:r>
              <a:rPr lang="en-US" dirty="0" err="1" smtClean="0"/>
              <a:t>liik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Kaitstud tunnused</a:t>
            </a:r>
            <a:endParaRPr lang="en-US" dirty="0"/>
          </a:p>
        </p:txBody>
      </p:sp>
      <p:pic>
        <p:nvPicPr>
          <p:cNvPr id="6" name="2_ptk_b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0462" y="659180"/>
            <a:ext cx="6211538" cy="5837386"/>
          </a:xfrm>
        </p:spPr>
      </p:pic>
      <p:sp>
        <p:nvSpPr>
          <p:cNvPr id="7" name="TextBox 6"/>
          <p:cNvSpPr txBox="1"/>
          <p:nvPr/>
        </p:nvSpPr>
        <p:spPr>
          <a:xfrm>
            <a:off x="990601" y="6311900"/>
            <a:ext cx="265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Joonistus</a:t>
            </a:r>
            <a:r>
              <a:rPr lang="en-US" dirty="0" smtClean="0"/>
              <a:t>: Anne </a:t>
            </a:r>
            <a:r>
              <a:rPr lang="en-US" dirty="0" err="1" smtClean="0"/>
              <a:t>Pikkov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ino" charset="0"/>
                <a:ea typeface="Aino" charset="0"/>
                <a:cs typeface="Aino" charset="0"/>
              </a:rPr>
              <a:t>Riiklik</a:t>
            </a:r>
            <a:r>
              <a:rPr lang="en-US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dirty="0" err="1" smtClean="0">
                <a:latin typeface="Aino" charset="0"/>
                <a:ea typeface="Aino" charset="0"/>
                <a:cs typeface="Aino" charset="0"/>
              </a:rPr>
              <a:t>õppekava</a:t>
            </a:r>
            <a:r>
              <a:rPr lang="en-US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n-US" dirty="0" err="1" smtClean="0">
                <a:latin typeface="Aino" charset="0"/>
                <a:ea typeface="Aino" charset="0"/>
                <a:cs typeface="Aino" charset="0"/>
              </a:rPr>
              <a:t>põhikoolis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712" y="1515979"/>
            <a:ext cx="5722088" cy="46609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3200" dirty="0" err="1">
                <a:latin typeface="Aino" charset="0"/>
                <a:ea typeface="Aino" charset="0"/>
                <a:cs typeface="Aino" charset="0"/>
              </a:rPr>
              <a:t>P</a:t>
            </a:r>
            <a:r>
              <a:rPr lang="et-EE" sz="3200" dirty="0" err="1" smtClean="0">
                <a:latin typeface="Aino" charset="0"/>
                <a:ea typeface="Aino" charset="0"/>
                <a:cs typeface="Aino" charset="0"/>
              </a:rPr>
              <a:t>õhikooli</a:t>
            </a:r>
            <a:r>
              <a:rPr lang="et-EE" sz="3200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riiklik õppekava </a:t>
            </a:r>
            <a:endParaRPr lang="et-EE" sz="3200" dirty="0" smtClean="0">
              <a:latin typeface="Aino" charset="0"/>
              <a:ea typeface="Aino" charset="0"/>
              <a:cs typeface="Aino" charset="0"/>
            </a:endParaRPr>
          </a:p>
          <a:p>
            <a:pPr marL="0" indent="0">
              <a:buNone/>
            </a:pPr>
            <a:r>
              <a:rPr lang="et-EE" sz="3200" dirty="0" smtClean="0">
                <a:latin typeface="Aino" charset="0"/>
                <a:ea typeface="Aino" charset="0"/>
                <a:cs typeface="Aino" charset="0"/>
              </a:rPr>
              <a:t>(§ 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2 lg 3</a:t>
            </a:r>
            <a:r>
              <a:rPr lang="et-EE" sz="3200" dirty="0" smtClean="0">
                <a:latin typeface="Aino" charset="0"/>
                <a:ea typeface="Aino" charset="0"/>
                <a:cs typeface="Aino" charset="0"/>
              </a:rPr>
              <a:t>):  oluliseks 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peetud </a:t>
            </a:r>
            <a:r>
              <a:rPr lang="et-EE" sz="3200" dirty="0" err="1">
                <a:latin typeface="Aino" charset="0"/>
                <a:ea typeface="Aino" charset="0"/>
                <a:cs typeface="Aino" charset="0"/>
              </a:rPr>
              <a:t>väärtused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 tulenevad Eesti Vabariigi </a:t>
            </a:r>
            <a:r>
              <a:rPr lang="et-EE" sz="3200" dirty="0" err="1">
                <a:latin typeface="Aino" charset="0"/>
                <a:ea typeface="Aino" charset="0"/>
                <a:cs typeface="Aino" charset="0"/>
              </a:rPr>
              <a:t>põhiseaduses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, ÜRO </a:t>
            </a:r>
            <a:r>
              <a:rPr lang="et-EE" sz="3200" dirty="0" err="1">
                <a:latin typeface="Aino" charset="0"/>
                <a:ea typeface="Aino" charset="0"/>
                <a:cs typeface="Aino" charset="0"/>
              </a:rPr>
              <a:t>inimõiguste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3200" dirty="0" err="1">
                <a:latin typeface="Aino" charset="0"/>
                <a:ea typeface="Aino" charset="0"/>
                <a:cs typeface="Aino" charset="0"/>
              </a:rPr>
              <a:t>ülddeklaratsioonis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, lapse </a:t>
            </a:r>
            <a:endParaRPr lang="et-EE" sz="3200" dirty="0" smtClean="0">
              <a:latin typeface="Aino" charset="0"/>
              <a:ea typeface="Aino" charset="0"/>
              <a:cs typeface="Aino" charset="0"/>
            </a:endParaRPr>
          </a:p>
          <a:p>
            <a:pPr marL="0" indent="0">
              <a:buNone/>
            </a:pPr>
            <a:r>
              <a:rPr lang="et-EE" sz="3200" dirty="0" err="1" smtClean="0">
                <a:latin typeface="Aino" charset="0"/>
                <a:ea typeface="Aino" charset="0"/>
                <a:cs typeface="Aino" charset="0"/>
              </a:rPr>
              <a:t>õiguste</a:t>
            </a:r>
            <a:r>
              <a:rPr lang="et-EE" sz="3200" dirty="0" smtClean="0"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konventsioonis ning Euroopa Liidu alusdokumentides nimetatud eetilistest </a:t>
            </a:r>
            <a:endParaRPr lang="et-EE" sz="3200" dirty="0" smtClean="0">
              <a:latin typeface="Aino" charset="0"/>
              <a:ea typeface="Aino" charset="0"/>
              <a:cs typeface="Aino" charset="0"/>
            </a:endParaRPr>
          </a:p>
          <a:p>
            <a:pPr marL="0" indent="0">
              <a:buNone/>
            </a:pPr>
            <a:r>
              <a:rPr lang="et-EE" sz="3200" dirty="0" err="1" smtClean="0">
                <a:latin typeface="Aino" charset="0"/>
                <a:ea typeface="Aino" charset="0"/>
                <a:cs typeface="Aino" charset="0"/>
              </a:rPr>
              <a:t>põhimõtetest</a:t>
            </a:r>
            <a:r>
              <a:rPr lang="et-EE" sz="3200" dirty="0">
                <a:latin typeface="Aino" charset="0"/>
                <a:ea typeface="Aino" charset="0"/>
                <a:cs typeface="Aino" charset="0"/>
              </a:rPr>
              <a:t>. </a:t>
            </a:r>
            <a:endParaRPr lang="en-US" sz="3200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672471" cy="4724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Alusväärtustena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tähtsustatakse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lisaks </a:t>
            </a: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üldinimlikele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väärtustele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ka </a:t>
            </a: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ühiskondlikke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</a:t>
            </a:r>
            <a:r>
              <a:rPr lang="et-EE" sz="4000" dirty="0" err="1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väärtusi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 (sealhulgas </a:t>
            </a:r>
            <a:r>
              <a:rPr lang="et-EE" sz="4000" dirty="0" smtClean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vabadus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, solidaarsus ja sooline </a:t>
            </a:r>
            <a:endParaRPr lang="et-EE" sz="4000" dirty="0" smtClean="0">
              <a:solidFill>
                <a:srgbClr val="FF0000"/>
              </a:solidFill>
              <a:latin typeface="Aino" charset="0"/>
              <a:ea typeface="Aino" charset="0"/>
              <a:cs typeface="Aino" charset="0"/>
            </a:endParaRPr>
          </a:p>
          <a:p>
            <a:pPr marL="0" indent="0">
              <a:buNone/>
            </a:pPr>
            <a:r>
              <a:rPr lang="et-EE" sz="4000" dirty="0" err="1" smtClean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võrdõiguslikkus</a:t>
            </a:r>
            <a:r>
              <a:rPr lang="et-EE" sz="4000" dirty="0">
                <a:solidFill>
                  <a:srgbClr val="FF0000"/>
                </a:solidFill>
                <a:latin typeface="Aino" charset="0"/>
                <a:ea typeface="Aino" charset="0"/>
                <a:cs typeface="Aino" charset="0"/>
              </a:rPr>
              <a:t>). </a:t>
            </a:r>
            <a:endParaRPr lang="en-US" sz="4000" dirty="0">
              <a:solidFill>
                <a:srgbClr val="FF0000"/>
              </a:solidFill>
              <a:latin typeface="Aino" charset="0"/>
              <a:ea typeface="Aino" charset="0"/>
              <a:cs typeface="Aino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8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US" dirty="0" err="1" smtClean="0"/>
              <a:t>Kohustused</a:t>
            </a:r>
            <a:r>
              <a:rPr lang="en-US" dirty="0" smtClean="0"/>
              <a:t> on </a:t>
            </a:r>
            <a:r>
              <a:rPr lang="en-US" dirty="0" err="1" smtClean="0"/>
              <a:t>nii</a:t>
            </a:r>
            <a:r>
              <a:rPr lang="en-US" dirty="0" smtClean="0"/>
              <a:t> </a:t>
            </a:r>
            <a:r>
              <a:rPr lang="en-US" dirty="0" err="1" smtClean="0"/>
              <a:t>koolil</a:t>
            </a:r>
            <a:r>
              <a:rPr lang="en-US" dirty="0" smtClean="0"/>
              <a:t> </a:t>
            </a:r>
            <a:r>
              <a:rPr lang="en-US" dirty="0" err="1" smtClean="0"/>
              <a:t>kui</a:t>
            </a:r>
            <a:r>
              <a:rPr lang="en-US" dirty="0" smtClean="0"/>
              <a:t> </a:t>
            </a:r>
            <a:r>
              <a:rPr lang="en-US" dirty="0" err="1" smtClean="0"/>
              <a:t>õpilasel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2821" y="1825624"/>
            <a:ext cx="6554907" cy="5032375"/>
          </a:xfrm>
        </p:spPr>
        <p:txBody>
          <a:bodyPr/>
          <a:lstStyle/>
          <a:p>
            <a:r>
              <a:rPr lang="en-US" dirty="0" err="1" smtClean="0"/>
              <a:t>Õppetöö</a:t>
            </a:r>
            <a:r>
              <a:rPr lang="en-US" dirty="0" smtClean="0"/>
              <a:t> </a:t>
            </a:r>
            <a:r>
              <a:rPr lang="en-US" dirty="0" err="1" smtClean="0"/>
              <a:t>peab</a:t>
            </a:r>
            <a:r>
              <a:rPr lang="en-US" dirty="0" smtClean="0"/>
              <a:t> </a:t>
            </a:r>
            <a:r>
              <a:rPr lang="en-US" dirty="0" err="1" smtClean="0"/>
              <a:t>olema</a:t>
            </a:r>
            <a:r>
              <a:rPr lang="en-US" dirty="0" smtClean="0"/>
              <a:t> </a:t>
            </a:r>
            <a:r>
              <a:rPr lang="en-US" dirty="0" err="1" smtClean="0"/>
              <a:t>nõutekohaselt</a:t>
            </a:r>
            <a:r>
              <a:rPr lang="en-US" dirty="0" smtClean="0"/>
              <a:t> </a:t>
            </a:r>
            <a:r>
              <a:rPr lang="en-US" dirty="0" err="1" smtClean="0"/>
              <a:t>tehtud</a:t>
            </a:r>
            <a:endParaRPr lang="en-US" dirty="0" smtClean="0"/>
          </a:p>
          <a:p>
            <a:r>
              <a:rPr lang="en-US" dirty="0" err="1" smtClean="0"/>
              <a:t>Vajadusel</a:t>
            </a:r>
            <a:r>
              <a:rPr lang="en-US" dirty="0" smtClean="0"/>
              <a:t> </a:t>
            </a:r>
            <a:r>
              <a:rPr lang="en-US" dirty="0" err="1" smtClean="0"/>
              <a:t>peab</a:t>
            </a:r>
            <a:r>
              <a:rPr lang="en-US" dirty="0" smtClean="0"/>
              <a:t> laps just </a:t>
            </a:r>
            <a:r>
              <a:rPr lang="en-US" dirty="0" err="1" smtClean="0"/>
              <a:t>talle</a:t>
            </a:r>
            <a:r>
              <a:rPr lang="en-US" dirty="0" smtClean="0"/>
              <a:t> </a:t>
            </a:r>
            <a:r>
              <a:rPr lang="en-US" dirty="0" err="1" smtClean="0"/>
              <a:t>vajalikku</a:t>
            </a:r>
            <a:r>
              <a:rPr lang="en-US" dirty="0" smtClean="0"/>
              <a:t> </a:t>
            </a:r>
            <a:r>
              <a:rPr lang="en-US" dirty="0" err="1" smtClean="0"/>
              <a:t>abi</a:t>
            </a:r>
            <a:r>
              <a:rPr lang="en-US" dirty="0" smtClean="0"/>
              <a:t> ja </a:t>
            </a:r>
            <a:r>
              <a:rPr lang="en-US" dirty="0" err="1" smtClean="0"/>
              <a:t>tuge</a:t>
            </a:r>
            <a:r>
              <a:rPr lang="en-US" dirty="0" smtClean="0"/>
              <a:t> </a:t>
            </a:r>
            <a:r>
              <a:rPr lang="en-US" dirty="0" err="1" smtClean="0"/>
              <a:t>saama</a:t>
            </a:r>
            <a:endParaRPr lang="en-US" dirty="0" smtClean="0"/>
          </a:p>
          <a:p>
            <a:r>
              <a:rPr lang="en-US" dirty="0" err="1" smtClean="0"/>
              <a:t>Kõikidel</a:t>
            </a:r>
            <a:r>
              <a:rPr lang="en-US" dirty="0" smtClean="0"/>
              <a:t> </a:t>
            </a:r>
            <a:r>
              <a:rPr lang="en-US" dirty="0" err="1" smtClean="0"/>
              <a:t>õppijatel</a:t>
            </a:r>
            <a:r>
              <a:rPr lang="en-US" dirty="0" smtClean="0"/>
              <a:t> </a:t>
            </a:r>
            <a:r>
              <a:rPr lang="en-US" dirty="0" err="1" smtClean="0"/>
              <a:t>peavad</a:t>
            </a:r>
            <a:r>
              <a:rPr lang="en-US" dirty="0" smtClean="0"/>
              <a:t> </a:t>
            </a:r>
            <a:r>
              <a:rPr lang="en-US" dirty="0" err="1" smtClean="0"/>
              <a:t>olema</a:t>
            </a:r>
            <a:r>
              <a:rPr lang="en-US" dirty="0" smtClean="0"/>
              <a:t> </a:t>
            </a:r>
            <a:r>
              <a:rPr lang="en-US" dirty="0" err="1" smtClean="0"/>
              <a:t>võrdsed</a:t>
            </a:r>
            <a:r>
              <a:rPr lang="en-US" dirty="0" smtClean="0"/>
              <a:t> </a:t>
            </a:r>
            <a:r>
              <a:rPr lang="en-US" dirty="0" err="1" smtClean="0"/>
              <a:t>võimalused</a:t>
            </a:r>
            <a:endParaRPr lang="en-US" dirty="0" smtClean="0"/>
          </a:p>
          <a:p>
            <a:r>
              <a:rPr lang="en-US" dirty="0" err="1" smtClean="0"/>
              <a:t>Õpilasest</a:t>
            </a:r>
            <a:r>
              <a:rPr lang="en-US" dirty="0" smtClean="0"/>
              <a:t> </a:t>
            </a:r>
            <a:r>
              <a:rPr lang="en-US" dirty="0" err="1" smtClean="0"/>
              <a:t>endast</a:t>
            </a:r>
            <a:r>
              <a:rPr lang="en-US" dirty="0" smtClean="0"/>
              <a:t> </a:t>
            </a:r>
            <a:r>
              <a:rPr lang="en-US" dirty="0" err="1" smtClean="0"/>
              <a:t>mittesõltuvad</a:t>
            </a:r>
            <a:r>
              <a:rPr lang="en-US" dirty="0" smtClean="0"/>
              <a:t> </a:t>
            </a:r>
            <a:r>
              <a:rPr lang="en-US" dirty="0" err="1" smtClean="0"/>
              <a:t>asjaolud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tohi</a:t>
            </a:r>
            <a:r>
              <a:rPr lang="en-US" dirty="0" smtClean="0"/>
              <a:t> </a:t>
            </a:r>
            <a:r>
              <a:rPr lang="en-US" dirty="0" err="1" smtClean="0"/>
              <a:t>mõjutada</a:t>
            </a:r>
            <a:endParaRPr lang="en-US" dirty="0" smtClean="0"/>
          </a:p>
          <a:p>
            <a:r>
              <a:rPr lang="en-US" dirty="0" err="1" smtClean="0"/>
              <a:t>Mõistlikkuse</a:t>
            </a:r>
            <a:r>
              <a:rPr lang="en-US" dirty="0" smtClean="0"/>
              <a:t> </a:t>
            </a:r>
            <a:r>
              <a:rPr lang="en-US" dirty="0" err="1" smtClean="0"/>
              <a:t>piires</a:t>
            </a:r>
            <a:r>
              <a:rPr lang="en-US" dirty="0" smtClean="0"/>
              <a:t> </a:t>
            </a:r>
            <a:r>
              <a:rPr lang="en-US" dirty="0" err="1" smtClean="0"/>
              <a:t>tuleb</a:t>
            </a:r>
            <a:r>
              <a:rPr lang="en-US" dirty="0" smtClean="0"/>
              <a:t> </a:t>
            </a:r>
            <a:r>
              <a:rPr lang="en-US" dirty="0" err="1" smtClean="0"/>
              <a:t>arvestada</a:t>
            </a:r>
            <a:r>
              <a:rPr lang="en-US" dirty="0" smtClean="0"/>
              <a:t> ja </a:t>
            </a:r>
            <a:r>
              <a:rPr lang="en-US" dirty="0" err="1" smtClean="0"/>
              <a:t>kohandada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Proportsionaalsuse</a:t>
            </a:r>
            <a:r>
              <a:rPr lang="en-US" dirty="0" smtClean="0"/>
              <a:t> test.</a:t>
            </a:r>
          </a:p>
        </p:txBody>
      </p:sp>
      <p:pic>
        <p:nvPicPr>
          <p:cNvPr id="6" name="Picture Placeholder 3"/>
          <p:cNvPicPr preferRelativeResize="0"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28" y="0"/>
            <a:ext cx="5043535" cy="6858000"/>
          </a:xfrm>
        </p:spPr>
      </p:pic>
    </p:spTree>
    <p:extLst>
      <p:ext uri="{BB962C8B-B14F-4D97-AF65-F5344CB8AC3E}">
        <p14:creationId xmlns:p14="http://schemas.microsoft.com/office/powerpoint/2010/main" val="15578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29125"/>
          </a:xfrm>
        </p:spPr>
        <p:txBody>
          <a:bodyPr/>
          <a:lstStyle/>
          <a:p>
            <a:pPr algn="ctr"/>
            <a:r>
              <a:rPr lang="en-US" dirty="0" smtClean="0">
                <a:latin typeface="Aino" charset="0"/>
                <a:ea typeface="Aino" charset="0"/>
                <a:cs typeface="Aino" charset="0"/>
              </a:rPr>
              <a:t>4. ARENDA ISEENNAST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740442"/>
            <a:ext cx="10515600" cy="17325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KAASAEGNE TÖÖMAAILM MUUTUB VÄGA KIIRESTI JA MITTE KUNAGI ENAM EI SAA MUUTUSED OLEMA NII AEGLASED, NAGU NEED ON PRAEGU. </a:t>
            </a:r>
          </a:p>
          <a:p>
            <a:pPr algn="ctr"/>
            <a:r>
              <a:rPr lang="en-US" sz="2800" b="1" dirty="0" smtClean="0"/>
              <a:t>NIINIMETATUD NAISTE- JA MEESTETÖID POLE ENAM OLEMAS.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515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Hariduse</a:t>
            </a:r>
            <a:r>
              <a:rPr lang="en-US" dirty="0" smtClean="0"/>
              <a:t> </a:t>
            </a:r>
            <a:r>
              <a:rPr lang="en-US" dirty="0" err="1" smtClean="0"/>
              <a:t>eesmärk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33" y="3758904"/>
            <a:ext cx="6111056" cy="257810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256" y="893134"/>
            <a:ext cx="6400800" cy="5964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002060"/>
                </a:solidFill>
              </a:rPr>
              <a:t>Tüdrukutel</a:t>
            </a:r>
            <a:r>
              <a:rPr lang="en-US" sz="4800" b="1" dirty="0" smtClean="0">
                <a:solidFill>
                  <a:srgbClr val="002060"/>
                </a:solidFill>
              </a:rPr>
              <a:t> ja </a:t>
            </a:r>
            <a:r>
              <a:rPr lang="en-US" sz="4800" b="1" dirty="0" err="1" smtClean="0">
                <a:solidFill>
                  <a:srgbClr val="002060"/>
                </a:solidFill>
              </a:rPr>
              <a:t>poistel</a:t>
            </a:r>
            <a:endParaRPr lang="en-US" sz="4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</a:rPr>
              <a:t>on </a:t>
            </a:r>
            <a:r>
              <a:rPr lang="en-US" sz="4800" b="1" dirty="0" err="1" smtClean="0">
                <a:solidFill>
                  <a:srgbClr val="002060"/>
                </a:solidFill>
              </a:rPr>
              <a:t>elus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002060"/>
                </a:solidFill>
              </a:rPr>
              <a:t>võrdsed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võimalused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8" y="1484140"/>
            <a:ext cx="5162402" cy="50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01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-29238"/>
            <a:ext cx="6000750" cy="6918898"/>
          </a:xfrm>
        </p:spPr>
      </p:pic>
    </p:spTree>
    <p:extLst>
      <p:ext uri="{BB962C8B-B14F-4D97-AF65-F5344CB8AC3E}">
        <p14:creationId xmlns:p14="http://schemas.microsoft.com/office/powerpoint/2010/main" val="164122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ino" charset="0"/>
                <a:ea typeface="Aino" charset="0"/>
                <a:cs typeface="Aino" charset="0"/>
              </a:rPr>
              <a:t>5</a:t>
            </a:r>
            <a:r>
              <a:rPr lang="en-US" dirty="0" smtClean="0">
                <a:latin typeface="Aino" charset="0"/>
                <a:ea typeface="Aino" charset="0"/>
                <a:cs typeface="Aino" charset="0"/>
              </a:rPr>
              <a:t>. AUSTA ENNAST, OMA SOOKAASLASI JA VASTASUGUPOOLT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884821"/>
            <a:ext cx="10515600" cy="158816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ÄRA HALVUSTA EGA PISENDA ENNAST, VAID USU ENDASSE. ÄRA HALVUSTA EGA PISENDA OMA KAASLASI.  AHISTAMINE ON KURITEGU</a:t>
            </a:r>
          </a:p>
          <a:p>
            <a:pPr algn="ctr"/>
            <a:r>
              <a:rPr lang="en-US" sz="2800" b="1" dirty="0" smtClean="0"/>
              <a:t>ÜKSTEIST AIDATES, TOETADES JA KIITES OLETE TUGEVAMAD.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193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81263"/>
            <a:ext cx="10515600" cy="59917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ALANDAVAD NALJAD</a:t>
            </a:r>
            <a:br>
              <a:rPr lang="en-US" dirty="0" smtClean="0"/>
            </a:br>
            <a:r>
              <a:rPr lang="en-US" dirty="0" smtClean="0"/>
              <a:t>AHISTAMINE</a:t>
            </a:r>
            <a:br>
              <a:rPr lang="en-US" dirty="0" smtClean="0"/>
            </a:br>
            <a:r>
              <a:rPr lang="en-US" dirty="0" smtClean="0"/>
              <a:t>SUHTEVÄGIVALD</a:t>
            </a:r>
            <a:br>
              <a:rPr lang="en-US" dirty="0" smtClean="0"/>
            </a:br>
            <a:r>
              <a:rPr lang="en-US" dirty="0" smtClean="0"/>
              <a:t>VÕIM JA VASTUTUS</a:t>
            </a:r>
            <a:br>
              <a:rPr lang="en-US" dirty="0" smtClean="0"/>
            </a:br>
            <a:r>
              <a:rPr lang="en-US" dirty="0" smtClean="0"/>
              <a:t>MEEDIAKUVANDID</a:t>
            </a:r>
            <a:br>
              <a:rPr lang="en-US" dirty="0" smtClean="0"/>
            </a:br>
            <a:r>
              <a:rPr lang="en-US" dirty="0" smtClean="0"/>
              <a:t>REKLAAM </a:t>
            </a:r>
            <a:br>
              <a:rPr lang="en-US" dirty="0" smtClean="0"/>
            </a:br>
            <a:r>
              <a:rPr lang="en-US" dirty="0" smtClean="0"/>
              <a:t>“ISE TÜDRUK JA JOOKSED MÖÖDA KORIDORI!” “ISE POISS JA NUTAD!”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680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ino" charset="0"/>
                <a:ea typeface="Aino" charset="0"/>
                <a:cs typeface="Aino" charset="0"/>
              </a:rPr>
              <a:t>AITÄH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ino" charset="0"/>
                <a:ea typeface="Aino" charset="0"/>
                <a:cs typeface="Aino" charset="0"/>
              </a:rPr>
              <a:t> JA JÕUDU!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98232"/>
            <a:ext cx="9296400" cy="2400968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accent2"/>
              </a:solidFill>
              <a:latin typeface="Aino" charset="0"/>
              <a:ea typeface="Aino" charset="0"/>
              <a:cs typeface="Aino" charset="0"/>
            </a:endParaRPr>
          </a:p>
          <a:p>
            <a:r>
              <a:rPr lang="en-US" sz="3200" b="1" dirty="0" smtClean="0">
                <a:solidFill>
                  <a:schemeClr val="accent2"/>
                </a:solidFill>
                <a:latin typeface="Aino" charset="0"/>
                <a:ea typeface="Aino" charset="0"/>
                <a:cs typeface="Aino" charset="0"/>
              </a:rPr>
              <a:t>KÜSI / VAATA LISA!</a:t>
            </a:r>
            <a:endParaRPr lang="en-US" sz="3200" b="1" dirty="0">
              <a:solidFill>
                <a:schemeClr val="accent2"/>
              </a:solidFill>
              <a:latin typeface="Aino" charset="0"/>
              <a:ea typeface="Aino" charset="0"/>
              <a:cs typeface="Aino" charset="0"/>
            </a:endParaRPr>
          </a:p>
          <a:p>
            <a:r>
              <a:rPr lang="en-US" sz="3200" dirty="0" smtClean="0">
                <a:solidFill>
                  <a:schemeClr val="accent2"/>
                </a:solidFill>
                <a:latin typeface="Aino" charset="0"/>
                <a:ea typeface="Aino" charset="0"/>
                <a:cs typeface="Aino" charset="0"/>
              </a:rPr>
              <a:t>LIISA.PAKOSTA@VOLINIK.EE</a:t>
            </a:r>
          </a:p>
          <a:p>
            <a:r>
              <a:rPr lang="en-US" sz="3200" dirty="0" smtClean="0">
                <a:solidFill>
                  <a:schemeClr val="accent2"/>
                </a:solidFill>
                <a:latin typeface="Aino" charset="0"/>
                <a:ea typeface="Aino" charset="0"/>
                <a:cs typeface="Aino" charset="0"/>
              </a:rPr>
              <a:t>5026191</a:t>
            </a:r>
            <a:endParaRPr lang="en-US" sz="3200" dirty="0" smtClean="0">
              <a:solidFill>
                <a:schemeClr val="accent2"/>
              </a:solidFill>
              <a:latin typeface="Aino" charset="0"/>
              <a:ea typeface="Aino" charset="0"/>
              <a:cs typeface="Aino" charset="0"/>
            </a:endParaRPr>
          </a:p>
          <a:p>
            <a:r>
              <a:rPr lang="en-US" sz="3200" dirty="0" err="1" smtClean="0">
                <a:solidFill>
                  <a:schemeClr val="accent2"/>
                </a:solidFill>
                <a:latin typeface="Aino" charset="0"/>
                <a:ea typeface="Aino" charset="0"/>
                <a:cs typeface="Aino" charset="0"/>
              </a:rPr>
              <a:t>www.volinik.ee</a:t>
            </a:r>
            <a:endParaRPr lang="en-US" sz="3200" dirty="0" smtClean="0">
              <a:solidFill>
                <a:schemeClr val="accent2"/>
              </a:solidFill>
              <a:latin typeface="Aino" charset="0"/>
              <a:ea typeface="Aino" charset="0"/>
              <a:cs typeface="Ai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458819"/>
            <a:ext cx="5056549" cy="169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ino" charset="0"/>
                <a:ea typeface="Aino" charset="0"/>
                <a:cs typeface="Aino" charset="0"/>
              </a:rPr>
              <a:t>1. AUSTA ENDA JA TEISTE ÕIGUSI JA KOHUSTUSI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5221705"/>
            <a:ext cx="10515600" cy="1251284"/>
          </a:xfrm>
        </p:spPr>
        <p:txBody>
          <a:bodyPr/>
          <a:lstStyle/>
          <a:p>
            <a:pPr algn="ctr"/>
            <a:r>
              <a:rPr lang="en-US" sz="2800" b="1" dirty="0" smtClean="0">
                <a:latin typeface="Aino" charset="0"/>
                <a:ea typeface="Aino" charset="0"/>
                <a:cs typeface="Aino" charset="0"/>
              </a:rPr>
              <a:t>NII POISTEL KUI TÜDRUKUTEL, NAISTEL KUI MEESTEL PEAVAD OLEMA VÕRDSED VÕIMALUSED ENESETEOSTUSEKS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9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8" y="577515"/>
            <a:ext cx="11954789" cy="58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1" y="1015999"/>
            <a:ext cx="4513634" cy="5418667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Põhiõiguste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kaitse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ei</a:t>
            </a:r>
            <a:r>
              <a:rPr lang="en-US" sz="3600" b="1" dirty="0" smtClean="0"/>
              <a:t> ole </a:t>
            </a:r>
            <a:r>
              <a:rPr lang="en-US" sz="3600" b="1" dirty="0" err="1" smtClean="0"/>
              <a:t>kellegi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võitlus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iseenda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õiguste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eest</a:t>
            </a:r>
            <a:r>
              <a:rPr lang="en-US" sz="3600" b="1" dirty="0" smtClean="0"/>
              <a:t>.</a:t>
            </a:r>
          </a:p>
          <a:p>
            <a:endParaRPr lang="en-US" sz="3600" b="1" dirty="0" smtClean="0"/>
          </a:p>
          <a:p>
            <a:r>
              <a:rPr lang="en-US" sz="3600" b="1" dirty="0" err="1" smtClean="0"/>
              <a:t>Põhiõiguste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kaitse</a:t>
            </a:r>
            <a:r>
              <a:rPr lang="en-US" sz="3600" b="1" dirty="0" smtClean="0"/>
              <a:t> on </a:t>
            </a:r>
            <a:r>
              <a:rPr lang="en-US" sz="3600" b="1" dirty="0" err="1" smtClean="0"/>
              <a:t>vajalik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selleks</a:t>
            </a:r>
            <a:r>
              <a:rPr lang="en-US" sz="3600" b="1" dirty="0" smtClean="0"/>
              <a:t>, et me </a:t>
            </a:r>
            <a:r>
              <a:rPr lang="en-US" sz="3600" b="1" dirty="0" err="1" smtClean="0"/>
              <a:t>saaksime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üksteise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kõrval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elada</a:t>
            </a:r>
            <a:r>
              <a:rPr lang="en-US" sz="3600" b="1" dirty="0" smtClean="0"/>
              <a:t>. 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62476" y="6035524"/>
            <a:ext cx="290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71" y="1575881"/>
            <a:ext cx="8030930" cy="46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VOLINIKU PÄDEVUS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199" y="365125"/>
            <a:ext cx="5444067" cy="6171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VÕRDNE KOHTLEMINE TÄHENDAB </a:t>
            </a:r>
            <a:r>
              <a:rPr lang="en-US" sz="3000" dirty="0"/>
              <a:t>SEDA, </a:t>
            </a:r>
            <a:r>
              <a:rPr lang="en-US" sz="3000" dirty="0" smtClean="0"/>
              <a:t>ET VÕRDSEID KOHELDAKSE VÕRDSELT, AGA EBAVÕRDSETELE </a:t>
            </a:r>
            <a:r>
              <a:rPr lang="en-US" sz="3000" u="sng" dirty="0" smtClean="0"/>
              <a:t>LUUAKSE VÕRDSED TINGIMUSED</a:t>
            </a:r>
            <a:r>
              <a:rPr lang="en-US" sz="3000" dirty="0" smtClean="0"/>
              <a:t>. 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b="1" dirty="0" smtClean="0"/>
              <a:t>VOLINIKU </a:t>
            </a:r>
            <a:r>
              <a:rPr lang="en-US" sz="3000" b="1" dirty="0"/>
              <a:t>PÄDEVUS</a:t>
            </a:r>
            <a:r>
              <a:rPr lang="en-US" sz="3000" dirty="0"/>
              <a:t>: </a:t>
            </a:r>
          </a:p>
          <a:p>
            <a:pPr marL="0" indent="0">
              <a:buNone/>
            </a:pPr>
            <a:r>
              <a:rPr lang="en-US" sz="3000" dirty="0"/>
              <a:t>KUI INIMENE </a:t>
            </a:r>
            <a:r>
              <a:rPr lang="en-US" sz="3000" u="sng" dirty="0"/>
              <a:t>TAHAB JA SUUDAB </a:t>
            </a:r>
            <a:r>
              <a:rPr lang="en-US" sz="3000" u="sng" dirty="0" smtClean="0"/>
              <a:t>TÖÖTADA VÕI ÕPPIDA</a:t>
            </a:r>
            <a:r>
              <a:rPr lang="en-US" sz="3000" dirty="0" smtClean="0"/>
              <a:t>, </a:t>
            </a:r>
            <a:r>
              <a:rPr lang="en-US" sz="3000" dirty="0"/>
              <a:t>AGA </a:t>
            </a:r>
            <a:r>
              <a:rPr lang="en-US" sz="3000" dirty="0" smtClean="0"/>
              <a:t>TEDA TAKISTAVAD </a:t>
            </a:r>
            <a:r>
              <a:rPr lang="en-US" sz="3000" dirty="0"/>
              <a:t>TEMAST </a:t>
            </a:r>
            <a:r>
              <a:rPr lang="en-US" sz="3000" u="sng" dirty="0"/>
              <a:t>ENDAST MITTE OLENEVAD</a:t>
            </a:r>
            <a:r>
              <a:rPr lang="en-US" sz="3000" dirty="0"/>
              <a:t> ASJAOLUD, SIIS NEED TAKISTUSED TULEB KÕRVALDADA.</a:t>
            </a:r>
          </a:p>
          <a:p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" y="2192952"/>
            <a:ext cx="5985470" cy="3366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837" y="5726399"/>
            <a:ext cx="470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Endla</a:t>
            </a:r>
            <a:r>
              <a:rPr lang="en-US" sz="1200" dirty="0" smtClean="0"/>
              <a:t> </a:t>
            </a:r>
            <a:r>
              <a:rPr lang="en-US" sz="1200" dirty="0" err="1" smtClean="0"/>
              <a:t>tn</a:t>
            </a:r>
            <a:r>
              <a:rPr lang="en-US" sz="1200" dirty="0" smtClean="0"/>
              <a:t>, Tallinn. </a:t>
            </a:r>
            <a:r>
              <a:rPr lang="en-US" sz="1200" dirty="0" err="1" smtClean="0"/>
              <a:t>Foto</a:t>
            </a:r>
            <a:r>
              <a:rPr lang="en-US" sz="1200" dirty="0" smtClean="0"/>
              <a:t>: </a:t>
            </a:r>
            <a:r>
              <a:rPr lang="en-US" sz="1200" dirty="0" err="1" smtClean="0"/>
              <a:t>Juho</a:t>
            </a:r>
            <a:r>
              <a:rPr lang="en-US" sz="1200" dirty="0" smtClean="0"/>
              <a:t> </a:t>
            </a:r>
            <a:r>
              <a:rPr lang="en-US" sz="1200" dirty="0" err="1" smtClean="0"/>
              <a:t>Kalberg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11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ino" charset="0"/>
                <a:ea typeface="Aino" charset="0"/>
                <a:cs typeface="Aino" charset="0"/>
              </a:rPr>
              <a:t>2. TUNNETA, KUS ME OLEME JA KUIDAS SIIT EDASI MINNA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5221705"/>
            <a:ext cx="10515600" cy="125128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300" b="1" dirty="0" smtClean="0"/>
              <a:t>KARJÄÄ</a:t>
            </a:r>
            <a:r>
              <a:rPr lang="en-US" sz="2800" b="1" dirty="0" smtClean="0"/>
              <a:t>RI- JA ELUKUTSEVALIKUTES EI OLE ENAM MINGITKI TÄHTSUST SELLES, </a:t>
            </a:r>
          </a:p>
          <a:p>
            <a:pPr algn="ctr"/>
            <a:r>
              <a:rPr lang="en-US" sz="2800" b="1" dirty="0" smtClean="0"/>
              <a:t>KAS OLED TÜDRUK VÕI POISS. </a:t>
            </a:r>
          </a:p>
          <a:p>
            <a:pPr algn="ctr"/>
            <a:r>
              <a:rPr lang="en-US" sz="2800" b="1" dirty="0" smtClean="0"/>
              <a:t>OLULINE ON TEHA VALIKUID ENDA HUVIDE JA TUGEVUSTE JÄRGI.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544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58"/>
            <a:ext cx="6657974" cy="601655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24" y="365125"/>
            <a:ext cx="4211707" cy="6365268"/>
          </a:xfrm>
        </p:spPr>
      </p:pic>
    </p:spTree>
    <p:extLst>
      <p:ext uri="{BB962C8B-B14F-4D97-AF65-F5344CB8AC3E}">
        <p14:creationId xmlns:p14="http://schemas.microsoft.com/office/powerpoint/2010/main" val="11371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58801"/>
            <a:ext cx="5337312" cy="2169066"/>
          </a:xfrm>
        </p:spPr>
        <p:txBody>
          <a:bodyPr>
            <a:normAutofit/>
          </a:bodyPr>
          <a:lstStyle/>
          <a:p>
            <a:pPr algn="r"/>
            <a:r>
              <a:rPr lang="en-US" sz="3600" dirty="0" err="1" smtClean="0"/>
              <a:t>Paljud</a:t>
            </a:r>
            <a:r>
              <a:rPr lang="en-US" sz="3600" dirty="0" smtClean="0"/>
              <a:t> </a:t>
            </a:r>
            <a:r>
              <a:rPr lang="en-US" sz="3600" dirty="0" err="1" smtClean="0"/>
              <a:t>ebavõrdsuse</a:t>
            </a:r>
            <a:r>
              <a:rPr lang="en-US" sz="3600" dirty="0" smtClean="0"/>
              <a:t> </a:t>
            </a:r>
            <a:r>
              <a:rPr lang="en-US" sz="3600" dirty="0" err="1" smtClean="0"/>
              <a:t>näitajad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on </a:t>
            </a:r>
            <a:r>
              <a:rPr lang="en-US" sz="3600" dirty="0" err="1" smtClean="0"/>
              <a:t>laia</a:t>
            </a:r>
            <a:r>
              <a:rPr lang="en-US" sz="3600" dirty="0" smtClean="0"/>
              <a:t> </a:t>
            </a:r>
            <a:r>
              <a:rPr lang="en-US" sz="3600" dirty="0" err="1" smtClean="0"/>
              <a:t>mõjuga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mage00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503"/>
            <a:ext cx="6172200" cy="33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60" y="2827867"/>
            <a:ext cx="7194639" cy="4030133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8353697">
            <a:off x="9748084" y="4272618"/>
            <a:ext cx="267681" cy="9807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ino" charset="0"/>
                <a:ea typeface="Aino" charset="0"/>
                <a:cs typeface="Aino" charset="0"/>
              </a:rPr>
              <a:t>3. INNUSTA ENNAST JA TEISI ARENGUVÕIMALUSI KASUTAMA</a:t>
            </a:r>
            <a:endParaRPr lang="en-US" dirty="0">
              <a:latin typeface="Aino" charset="0"/>
              <a:ea typeface="Aino" charset="0"/>
              <a:cs typeface="Ain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5221705"/>
            <a:ext cx="10515600" cy="125128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VÕRDSED VÕIMALUSED TÄHENDAVAD SEDA, ET KELLELGI POLE ÜLETAMATUID TAKISTUSI OMAENDA SUUTLIKKUSE JA TAHTE JÄRGI EDASI LIIKUMISEKS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257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463</Words>
  <Application>Microsoft Macintosh PowerPoint</Application>
  <PresentationFormat>Widescreen</PresentationFormat>
  <Paragraphs>72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Aino</vt:lpstr>
      <vt:lpstr>Calibri</vt:lpstr>
      <vt:lpstr>Calibri Light</vt:lpstr>
      <vt:lpstr>Arial</vt:lpstr>
      <vt:lpstr>Office Theme</vt:lpstr>
      <vt:lpstr>  Sooline võrdõiguslikkus  ja noorte roll </vt:lpstr>
      <vt:lpstr>1. AUSTA ENDA JA TEISTE ÕIGUSI JA KOHUSTUSI</vt:lpstr>
      <vt:lpstr>PowerPoint Presentation</vt:lpstr>
      <vt:lpstr>PowerPoint Presentation</vt:lpstr>
      <vt:lpstr>VOLINIKU PÄDEVUS</vt:lpstr>
      <vt:lpstr>2. TUNNETA, KUS ME OLEME JA KUIDAS SIIT EDASI MINNA</vt:lpstr>
      <vt:lpstr>PowerPoint Presentation</vt:lpstr>
      <vt:lpstr>Paljud ebavõrdsuse näitajad  on laia mõjuga</vt:lpstr>
      <vt:lpstr>3. INNUSTA ENNAST JA TEISI ARENGUVÕIMALUSI KASUTAMA</vt:lpstr>
      <vt:lpstr>Homseks hoia leiba,  aga mitte tööd!</vt:lpstr>
      <vt:lpstr>PowerPoint Presentation</vt:lpstr>
      <vt:lpstr>Riiklik õppekava põhikoolis</vt:lpstr>
      <vt:lpstr>Kohustused on nii koolil kui õpilasel</vt:lpstr>
      <vt:lpstr>4. ARENDA ISEENNAST</vt:lpstr>
      <vt:lpstr>Hariduse eesmärk</vt:lpstr>
      <vt:lpstr>PowerPoint Presentation</vt:lpstr>
      <vt:lpstr>5. AUSTA ENNAST, OMA SOOKAASLASI JA VASTASUGUPOOLT</vt:lpstr>
      <vt:lpstr>ALANDAVAD NALJAD AHISTAMINE SUHTEVÄGIVALD VÕIM JA VASTUTUS MEEDIAKUVANDID REKLAAM  “ISE TÜDRUK JA JOOKSED MÖÖDA KORIDORI!” “ISE POISS JA NUTAD!”</vt:lpstr>
      <vt:lpstr>AITÄH JA JÕUDU!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Riigikogu sotsiaalkomisjonile ülevaade tööst 2015/2016 </dc:title>
  <dc:creator>Liisa Pakosta</dc:creator>
  <cp:lastModifiedBy>Liisa Pakosta</cp:lastModifiedBy>
  <cp:revision>83</cp:revision>
  <dcterms:created xsi:type="dcterms:W3CDTF">2016-05-01T20:25:23Z</dcterms:created>
  <dcterms:modified xsi:type="dcterms:W3CDTF">2017-05-18T18:35:06Z</dcterms:modified>
</cp:coreProperties>
</file>