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9" r:id="rId2"/>
    <p:sldId id="303" r:id="rId3"/>
    <p:sldId id="334" r:id="rId4"/>
    <p:sldId id="343" r:id="rId5"/>
    <p:sldId id="326" r:id="rId6"/>
    <p:sldId id="316" r:id="rId7"/>
    <p:sldId id="342" r:id="rId8"/>
    <p:sldId id="317" r:id="rId9"/>
    <p:sldId id="327" r:id="rId10"/>
    <p:sldId id="319" r:id="rId11"/>
    <p:sldId id="321" r:id="rId12"/>
    <p:sldId id="323" r:id="rId13"/>
    <p:sldId id="329" r:id="rId14"/>
    <p:sldId id="324" r:id="rId15"/>
    <p:sldId id="332" r:id="rId16"/>
    <p:sldId id="325" r:id="rId17"/>
    <p:sldId id="335" r:id="rId18"/>
    <p:sldId id="336" r:id="rId19"/>
    <p:sldId id="340" r:id="rId20"/>
    <p:sldId id="341" r:id="rId21"/>
  </p:sldIdLst>
  <p:sldSz cx="9144000" cy="6858000" type="screen4x3"/>
  <p:notesSz cx="6400800" cy="8686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  <a:srgbClr val="FCF004"/>
    <a:srgbClr val="93974C"/>
    <a:srgbClr val="4A491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4" autoAdjust="0"/>
    <p:restoredTop sz="94265" autoAdjust="0"/>
  </p:normalViewPr>
  <p:slideViewPr>
    <p:cSldViewPr>
      <p:cViewPr>
        <p:scale>
          <a:sx n="70" d="100"/>
          <a:sy n="70" d="100"/>
        </p:scale>
        <p:origin x="-153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134" tIns="42067" rIns="84134" bIns="42067" numCol="1" anchor="t" anchorCtr="0" compatLnSpc="1">
            <a:prstTxWarp prst="textNoShape">
              <a:avLst/>
            </a:prstTxWarp>
          </a:bodyPr>
          <a:lstStyle>
            <a:lvl1pPr algn="l" defTabSz="841375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585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134" tIns="42067" rIns="84134" bIns="42067" numCol="1" anchor="t" anchorCtr="0" compatLnSpc="1">
            <a:prstTxWarp prst="textNoShape">
              <a:avLst/>
            </a:prstTxWarp>
          </a:bodyPr>
          <a:lstStyle>
            <a:lvl1pPr algn="r" defTabSz="841375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134" tIns="42067" rIns="84134" bIns="42067" numCol="1" anchor="b" anchorCtr="0" compatLnSpc="1">
            <a:prstTxWarp prst="textNoShape">
              <a:avLst/>
            </a:prstTxWarp>
          </a:bodyPr>
          <a:lstStyle>
            <a:lvl1pPr algn="l" defTabSz="841375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25850" y="8251825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134" tIns="42067" rIns="84134" bIns="42067" numCol="1" anchor="b" anchorCtr="0" compatLnSpc="1">
            <a:prstTxWarp prst="textNoShape">
              <a:avLst/>
            </a:prstTxWarp>
          </a:bodyPr>
          <a:lstStyle>
            <a:lvl1pPr algn="r" defTabSz="841375">
              <a:defRPr sz="1100"/>
            </a:lvl1pPr>
          </a:lstStyle>
          <a:p>
            <a:pPr>
              <a:defRPr/>
            </a:pPr>
            <a:fld id="{DE33E9E6-AB7D-4073-9843-6EE63D2F0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63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134" tIns="42067" rIns="84134" bIns="42067" numCol="1" anchor="t" anchorCtr="0" compatLnSpc="1">
            <a:prstTxWarp prst="textNoShape">
              <a:avLst/>
            </a:prstTxWarp>
          </a:bodyPr>
          <a:lstStyle>
            <a:lvl1pPr algn="l" defTabSz="841375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134" tIns="42067" rIns="84134" bIns="42067" numCol="1" anchor="t" anchorCtr="0" compatLnSpc="1">
            <a:prstTxWarp prst="textNoShape">
              <a:avLst/>
            </a:prstTxWarp>
          </a:bodyPr>
          <a:lstStyle>
            <a:lvl1pPr algn="r" defTabSz="841375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52463"/>
            <a:ext cx="4343400" cy="3257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7500"/>
            <a:ext cx="5121275" cy="39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134" tIns="42067" rIns="84134" bIns="42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134" tIns="42067" rIns="84134" bIns="42067" numCol="1" anchor="b" anchorCtr="0" compatLnSpc="1">
            <a:prstTxWarp prst="textNoShape">
              <a:avLst/>
            </a:prstTxWarp>
          </a:bodyPr>
          <a:lstStyle>
            <a:lvl1pPr algn="l" defTabSz="841375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1825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134" tIns="42067" rIns="84134" bIns="42067" numCol="1" anchor="b" anchorCtr="0" compatLnSpc="1">
            <a:prstTxWarp prst="textNoShape">
              <a:avLst/>
            </a:prstTxWarp>
          </a:bodyPr>
          <a:lstStyle>
            <a:lvl1pPr algn="r" defTabSz="841375">
              <a:defRPr sz="1100"/>
            </a:lvl1pPr>
          </a:lstStyle>
          <a:p>
            <a:pPr>
              <a:defRPr/>
            </a:pPr>
            <a:fld id="{4007BECF-628C-489B-AF3E-F10687321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2384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="" xmlns:p14="http://schemas.microsoft.com/office/powerpoint/2010/main" val="163518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76A43-573B-4F59-AF53-A4440BA48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D5A9-66CA-40B7-B41E-A1361A6E6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549275"/>
            <a:ext cx="1946275" cy="5576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549275"/>
            <a:ext cx="5688012" cy="5576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1E03C-1110-4DF2-A14C-BB49A9974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DFE12-C791-4724-A422-F785DBAC1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90036-1E3A-447F-BD3F-6B5A8792C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628775"/>
            <a:ext cx="3816350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8863" y="1628775"/>
            <a:ext cx="3817937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E78AE-F767-477E-875F-297C7EF83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0FAE2-FD1A-476A-93F2-5C83DC46B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18B86-5D20-4B2F-8537-C1B4A1C3D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B2ECD-7594-48F5-A399-B7EEE02BB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DDB2B-8E73-4313-8B72-E9DF1861C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D7703-F381-43F8-85C3-1FB56D9FB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549275"/>
            <a:ext cx="734377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628775"/>
            <a:ext cx="7786687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00113" y="6243638"/>
            <a:ext cx="2303462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6245225"/>
            <a:ext cx="28956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C10CECE0-B055-4D1D-9E8C-BF8D35620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Existence Ligh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Existence Ligh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Existence Ligh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Existence Ligh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Existence Ligh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Existence Ligh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Existence Ligh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Existence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3356992"/>
            <a:ext cx="5760639" cy="3024336"/>
          </a:xfrm>
        </p:spPr>
        <p:txBody>
          <a:bodyPr/>
          <a:lstStyle/>
          <a:p>
            <a:pPr algn="l" eaLnBrk="1" hangingPunct="1"/>
            <a:endParaRPr lang="et-EE" sz="2200" dirty="0" smtClean="0"/>
          </a:p>
          <a:p>
            <a:pPr algn="l" eaLnBrk="1" hangingPunct="1"/>
            <a:endParaRPr lang="et-EE" sz="2200" dirty="0"/>
          </a:p>
          <a:p>
            <a:pPr algn="l" eaLnBrk="1" hangingPunct="1"/>
            <a:endParaRPr lang="et-EE" sz="2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275856" y="869811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TERE TULEMAST!</a:t>
            </a:r>
            <a:endParaRPr lang="et-EE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544522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t-EE" sz="36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NOOR</a:t>
            </a:r>
            <a:r>
              <a:rPr lang="en-GB" sz="36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 SOTSIAALNE KAASATUS</a:t>
            </a:r>
            <a:r>
              <a:rPr lang="et-EE" sz="36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endParaRPr lang="et-EE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hp\Desktop\6. HMN Co-management 2016\4.CM SISU\3. FOORUM 2016\1. Noorte Foorum  2016 OFFICIAL\DISAIN\IVNF E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2000" y="1841500"/>
            <a:ext cx="5080000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96537"/>
            <a:ext cx="8424936" cy="5824751"/>
          </a:xfrm>
        </p:spPr>
        <p:txBody>
          <a:bodyPr/>
          <a:lstStyle/>
          <a:p>
            <a:pPr marL="0" indent="0" algn="ctr"/>
            <a:r>
              <a:rPr lang="et-EE" sz="4800" b="1" dirty="0" smtClean="0">
                <a:solidFill>
                  <a:srgbClr val="0070C0"/>
                </a:solidFill>
              </a:rPr>
              <a:t>" Kas noorte häält on kuulda ühiskondlikult olulistel teemadel? </a:t>
            </a:r>
            <a:r>
              <a:rPr lang="en-GB" sz="4800" b="1" dirty="0" smtClean="0">
                <a:solidFill>
                  <a:srgbClr val="0070C0"/>
                </a:solidFill>
              </a:rPr>
              <a:t/>
            </a:r>
            <a:br>
              <a:rPr lang="en-GB" sz="4800" b="1" dirty="0" smtClean="0">
                <a:solidFill>
                  <a:srgbClr val="0070C0"/>
                </a:solidFill>
              </a:rPr>
            </a:br>
            <a:r>
              <a:rPr lang="et-EE" sz="4800" b="1" dirty="0" smtClean="0">
                <a:solidFill>
                  <a:srgbClr val="0070C0"/>
                </a:solidFill>
              </a:rPr>
              <a:t>(</a:t>
            </a:r>
            <a:r>
              <a:rPr lang="et-EE" sz="4800" b="1" dirty="0" smtClean="0">
                <a:solidFill>
                  <a:srgbClr val="0070C0"/>
                </a:solidFill>
              </a:rPr>
              <a:t>haridus ja vabaeg, noorte kaasatus ja poliitika, noorteettevõtlikus ja tööotsing</a:t>
            </a:r>
            <a:r>
              <a:rPr lang="et-EE" sz="4800" b="1" dirty="0" smtClean="0">
                <a:solidFill>
                  <a:srgbClr val="0070C0"/>
                </a:solidFill>
              </a:rPr>
              <a:t>)</a:t>
            </a:r>
            <a:r>
              <a:rPr lang="en-GB" sz="4800" b="1" dirty="0" smtClean="0">
                <a:solidFill>
                  <a:srgbClr val="0070C0"/>
                </a:solidFill>
              </a:rPr>
              <a:t>”</a:t>
            </a:r>
            <a:r>
              <a:rPr lang="et-EE" sz="4800" b="1" dirty="0" smtClean="0">
                <a:solidFill>
                  <a:srgbClr val="0070C0"/>
                </a:solidFill>
              </a:rPr>
              <a:t>.</a:t>
            </a:r>
            <a:endParaRPr lang="et-EE" sz="48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-531440"/>
            <a:ext cx="8424936" cy="5392703"/>
          </a:xfrm>
        </p:spPr>
        <p:txBody>
          <a:bodyPr/>
          <a:lstStyle/>
          <a:p>
            <a:pPr marL="0" indent="0" algn="ctr"/>
            <a:r>
              <a:rPr lang="et-EE" sz="6600" b="1" dirty="0" smtClean="0">
                <a:solidFill>
                  <a:srgbClr val="0070C0"/>
                </a:solidFill>
              </a:rPr>
              <a:t>Lõuna</a:t>
            </a:r>
            <a:r>
              <a:rPr lang="et-EE" sz="6600" dirty="0" smtClean="0"/>
              <a:t> </a:t>
            </a:r>
            <a:r>
              <a:rPr lang="en-GB" sz="6000" dirty="0" smtClean="0"/>
              <a:t/>
            </a:r>
            <a:br>
              <a:rPr lang="en-GB" sz="6000" dirty="0" smtClean="0"/>
            </a:br>
            <a:endParaRPr lang="et-EE" sz="60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4" name="Picture 2" descr="C:\Users\hp\Desktop\6. HMN Co-management 2016\4.CM SISU\3. FOORUM 2016\1. Noorte Foorum  2016 OFFICIAL\DISAIN\IVNF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780928"/>
            <a:ext cx="5080000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-891479"/>
            <a:ext cx="7375223" cy="6192687"/>
          </a:xfrm>
        </p:spPr>
        <p:txBody>
          <a:bodyPr/>
          <a:lstStyle/>
          <a:p>
            <a:pPr marL="0" indent="0" algn="ctr"/>
            <a:r>
              <a:rPr lang="et-EE" sz="6000" b="1" dirty="0" smtClean="0">
                <a:solidFill>
                  <a:srgbClr val="0070C0"/>
                </a:solidFill>
              </a:rPr>
              <a:t>Konverentsi 2. osa – Töögrupid</a:t>
            </a:r>
            <a:endParaRPr lang="et-EE" sz="60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4" name="Picture 2" descr="C:\Users\hp\Desktop\6. HMN Co-management 2016\4.CM SISU\3. FOORUM 2016\1. Noorte Foorum  2016 OFFICIAL\DISAIN\IVNF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12976"/>
            <a:ext cx="5080000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412777"/>
            <a:ext cx="7992888" cy="3744415"/>
          </a:xfrm>
        </p:spPr>
        <p:txBody>
          <a:bodyPr/>
          <a:lstStyle/>
          <a:p>
            <a:pPr lvl="0"/>
            <a:r>
              <a:rPr lang="et-EE" sz="2400" b="1" dirty="0" smtClean="0">
                <a:solidFill>
                  <a:schemeClr val="tx1"/>
                </a:solidFill>
              </a:rPr>
              <a:t>TÖÖGRUPPIDE TEEMAD: </a:t>
            </a:r>
            <a:r>
              <a:rPr lang="et-EE" sz="2000" b="1" dirty="0" smtClean="0">
                <a:solidFill>
                  <a:srgbClr val="FF0000"/>
                </a:solidFill>
              </a:rPr>
              <a:t/>
            </a:r>
            <a:br>
              <a:rPr lang="et-EE" sz="2000" b="1" dirty="0" smtClean="0">
                <a:solidFill>
                  <a:srgbClr val="FF0000"/>
                </a:solidFill>
              </a:rPr>
            </a:br>
            <a:r>
              <a:rPr lang="en-GB" sz="2000" b="1" dirty="0" smtClean="0">
                <a:solidFill>
                  <a:srgbClr val="FF0000"/>
                </a:solidFill>
              </a:rPr>
              <a:t/>
            </a:r>
            <a:br>
              <a:rPr lang="en-GB" sz="2000" b="1" dirty="0" smtClean="0">
                <a:solidFill>
                  <a:srgbClr val="FF0000"/>
                </a:solidFill>
              </a:rPr>
            </a:br>
            <a:r>
              <a:rPr lang="et-EE" sz="2000" b="1" dirty="0" smtClean="0">
                <a:solidFill>
                  <a:schemeClr val="tx1"/>
                </a:solidFill>
              </a:rPr>
              <a:t>(</a:t>
            </a:r>
            <a:r>
              <a:rPr lang="et-EE" sz="2000" b="1" dirty="0" smtClean="0">
                <a:solidFill>
                  <a:schemeClr val="tx1"/>
                </a:solidFill>
              </a:rPr>
              <a:t>Kultuuridevaheline dialoog) </a:t>
            </a:r>
            <a:r>
              <a:rPr lang="et-EE" sz="2000" dirty="0" smtClean="0">
                <a:solidFill>
                  <a:schemeClr val="tx1"/>
                </a:solidFill>
              </a:rPr>
              <a:t>Multikultuurne ühiskond – tema võimalused ja väljakutsed? – Aud </a:t>
            </a:r>
            <a:r>
              <a:rPr lang="et-EE" sz="2000" dirty="0" smtClean="0">
                <a:solidFill>
                  <a:schemeClr val="tx1"/>
                </a:solidFill>
              </a:rPr>
              <a:t>215</a:t>
            </a:r>
            <a:r>
              <a:rPr lang="en-GB" sz="2000" dirty="0" smtClean="0">
                <a:solidFill>
                  <a:schemeClr val="tx1"/>
                </a:solidFill>
              </a:rPr>
              <a:t> (Eduard </a:t>
            </a:r>
            <a:r>
              <a:rPr lang="en-GB" sz="2000" dirty="0" err="1" smtClean="0">
                <a:solidFill>
                  <a:schemeClr val="tx1"/>
                </a:solidFill>
              </a:rPr>
              <a:t>Odinets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r>
              <a:rPr lang="en-GB" sz="2000" b="1" dirty="0" smtClean="0">
                <a:solidFill>
                  <a:schemeClr val="tx1"/>
                </a:solidFill>
              </a:rPr>
              <a:t/>
            </a:r>
            <a:br>
              <a:rPr lang="en-GB" sz="2000" b="1" dirty="0" smtClean="0">
                <a:solidFill>
                  <a:schemeClr val="tx1"/>
                </a:solidFill>
              </a:rPr>
            </a:br>
            <a:r>
              <a:rPr lang="et-EE" sz="2000" b="1" dirty="0" smtClean="0">
                <a:solidFill>
                  <a:schemeClr val="tx1"/>
                </a:solidFill>
              </a:rPr>
              <a:t/>
            </a:r>
            <a:br>
              <a:rPr lang="et-EE" sz="2000" b="1" dirty="0" smtClean="0">
                <a:solidFill>
                  <a:schemeClr val="tx1"/>
                </a:solidFill>
              </a:rPr>
            </a:br>
            <a:r>
              <a:rPr lang="et-EE" sz="2000" b="1" dirty="0" smtClean="0">
                <a:solidFill>
                  <a:schemeClr val="tx1"/>
                </a:solidFill>
              </a:rPr>
              <a:t>(Kodanikuharidus) </a:t>
            </a:r>
            <a:r>
              <a:rPr lang="et-EE" sz="2000" dirty="0" smtClean="0">
                <a:solidFill>
                  <a:schemeClr val="tx1"/>
                </a:solidFill>
              </a:rPr>
              <a:t>Noored poliitikas: täna otsustan mina! </a:t>
            </a:r>
            <a:r>
              <a:rPr lang="en-GB" sz="2000" dirty="0" smtClean="0">
                <a:solidFill>
                  <a:schemeClr val="tx1"/>
                </a:solidFill>
              </a:rPr>
              <a:t/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t-EE" sz="2000" dirty="0" smtClean="0">
                <a:solidFill>
                  <a:schemeClr val="tx1"/>
                </a:solidFill>
              </a:rPr>
              <a:t>(</a:t>
            </a:r>
            <a:r>
              <a:rPr lang="et-EE" sz="2000" dirty="0" smtClean="0">
                <a:solidFill>
                  <a:schemeClr val="tx1"/>
                </a:solidFill>
              </a:rPr>
              <a:t>Noorte muutuv roll KOVis) – Aud </a:t>
            </a:r>
            <a:r>
              <a:rPr lang="et-EE" sz="2000" dirty="0" smtClean="0">
                <a:solidFill>
                  <a:schemeClr val="tx1"/>
                </a:solidFill>
              </a:rPr>
              <a:t>216</a:t>
            </a:r>
            <a:r>
              <a:rPr lang="en-GB" sz="2000" dirty="0" smtClean="0">
                <a:solidFill>
                  <a:schemeClr val="tx1"/>
                </a:solidFill>
              </a:rPr>
              <a:t> (</a:t>
            </a:r>
            <a:r>
              <a:rPr lang="en-GB" sz="2000" dirty="0" err="1" smtClean="0">
                <a:solidFill>
                  <a:schemeClr val="tx1"/>
                </a:solidFill>
              </a:rPr>
              <a:t>Hristo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Neiland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ja</a:t>
            </a:r>
            <a:r>
              <a:rPr lang="en-GB" sz="2000" dirty="0" smtClean="0">
                <a:solidFill>
                  <a:schemeClr val="tx1"/>
                </a:solidFill>
              </a:rPr>
              <a:t> Dmitri </a:t>
            </a:r>
            <a:r>
              <a:rPr lang="en-GB" sz="2000" dirty="0" err="1" smtClean="0">
                <a:solidFill>
                  <a:schemeClr val="tx1"/>
                </a:solidFill>
              </a:rPr>
              <a:t>Dmitrijev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r>
              <a:rPr lang="en-GB" sz="2000" dirty="0" smtClean="0">
                <a:solidFill>
                  <a:schemeClr val="tx1"/>
                </a:solidFill>
              </a:rPr>
              <a:t/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t-EE" sz="2000" b="1" dirty="0" smtClean="0">
                <a:solidFill>
                  <a:schemeClr val="tx1"/>
                </a:solidFill>
              </a:rPr>
              <a:t/>
            </a:r>
            <a:br>
              <a:rPr lang="et-EE" sz="2000" b="1" dirty="0" smtClean="0">
                <a:solidFill>
                  <a:schemeClr val="tx1"/>
                </a:solidFill>
              </a:rPr>
            </a:br>
            <a:r>
              <a:rPr lang="et-EE" sz="2000" b="1" dirty="0" smtClean="0">
                <a:solidFill>
                  <a:schemeClr val="tx1"/>
                </a:solidFill>
              </a:rPr>
              <a:t>(Ettevõtlilkkus ja Töö) </a:t>
            </a:r>
            <a:r>
              <a:rPr lang="et-EE" sz="2000" dirty="0" smtClean="0">
                <a:solidFill>
                  <a:schemeClr val="tx1"/>
                </a:solidFill>
              </a:rPr>
              <a:t>Noorte ettevõtlikkuse arendamine ning tööotsing – Aud </a:t>
            </a:r>
            <a:r>
              <a:rPr lang="et-EE" sz="2000" dirty="0" smtClean="0">
                <a:solidFill>
                  <a:schemeClr val="tx1"/>
                </a:solidFill>
              </a:rPr>
              <a:t>217</a:t>
            </a:r>
            <a:r>
              <a:rPr lang="en-GB" sz="2000" dirty="0" smtClean="0">
                <a:solidFill>
                  <a:schemeClr val="tx1"/>
                </a:solidFill>
              </a:rPr>
              <a:t> (Jelena  </a:t>
            </a:r>
            <a:r>
              <a:rPr lang="en-GB" sz="2000" dirty="0" err="1" smtClean="0">
                <a:solidFill>
                  <a:schemeClr val="tx1"/>
                </a:solidFill>
              </a:rPr>
              <a:t>Kulpina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t-EE" sz="2000" b="1" dirty="0" smtClean="0">
                <a:solidFill>
                  <a:schemeClr val="tx1"/>
                </a:solidFill>
              </a:rPr>
              <a:t/>
            </a:r>
            <a:br>
              <a:rPr lang="et-EE" sz="2000" b="1" dirty="0" smtClean="0">
                <a:solidFill>
                  <a:schemeClr val="tx1"/>
                </a:solidFill>
              </a:rPr>
            </a:br>
            <a:r>
              <a:rPr lang="et-EE" sz="2000" b="1" dirty="0" smtClean="0">
                <a:solidFill>
                  <a:schemeClr val="tx1"/>
                </a:solidFill>
              </a:rPr>
              <a:t>(Praktiline töötuba) </a:t>
            </a:r>
            <a:r>
              <a:rPr lang="et-EE" sz="2000" dirty="0" smtClean="0">
                <a:solidFill>
                  <a:schemeClr val="tx1"/>
                </a:solidFill>
              </a:rPr>
              <a:t>Noored kui kodanikuühiskonna eestvedajad – minu esimene kogemus. – Aud 129 </a:t>
            </a:r>
            <a:r>
              <a:rPr lang="en-GB" sz="2000" dirty="0" smtClean="0">
                <a:solidFill>
                  <a:schemeClr val="tx1"/>
                </a:solidFill>
              </a:rPr>
              <a:t> ( </a:t>
            </a:r>
            <a:r>
              <a:rPr lang="en-GB" sz="2000" dirty="0" err="1" smtClean="0">
                <a:solidFill>
                  <a:schemeClr val="tx1"/>
                </a:solidFill>
              </a:rPr>
              <a:t>Mitrofan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Slobodjan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ja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Nicolai </a:t>
            </a:r>
            <a:r>
              <a:rPr lang="en-GB" sz="2000" dirty="0" err="1" smtClean="0">
                <a:solidFill>
                  <a:schemeClr val="tx1"/>
                </a:solidFill>
              </a:rPr>
              <a:t>Tsveatcov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endParaRPr lang="et-EE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352928" cy="4536503"/>
          </a:xfrm>
        </p:spPr>
        <p:txBody>
          <a:bodyPr/>
          <a:lstStyle/>
          <a:p>
            <a:pPr algn="ctr"/>
            <a:r>
              <a:rPr lang="et-EE" sz="4400" b="1" dirty="0" smtClean="0">
                <a:solidFill>
                  <a:srgbClr val="0070C0"/>
                </a:solidFill>
              </a:rPr>
              <a:t>Töögruppide ideede </a:t>
            </a:r>
            <a:r>
              <a:rPr lang="en-GB" sz="4400" b="1" dirty="0" smtClean="0">
                <a:solidFill>
                  <a:srgbClr val="0070C0"/>
                </a:solidFill>
              </a:rPr>
              <a:t/>
            </a:r>
            <a:br>
              <a:rPr lang="en-GB" sz="4400" b="1" dirty="0" smtClean="0">
                <a:solidFill>
                  <a:srgbClr val="0070C0"/>
                </a:solidFill>
              </a:rPr>
            </a:br>
            <a:r>
              <a:rPr lang="en-GB" sz="4400" b="1" dirty="0" smtClean="0">
                <a:solidFill>
                  <a:srgbClr val="0070C0"/>
                </a:solidFill>
              </a:rPr>
              <a:t/>
            </a:r>
            <a:br>
              <a:rPr lang="en-GB" sz="4400" b="1" dirty="0" smtClean="0">
                <a:solidFill>
                  <a:srgbClr val="0070C0"/>
                </a:solidFill>
              </a:rPr>
            </a:br>
            <a:r>
              <a:rPr lang="et-EE" sz="4400" b="1" dirty="0" smtClean="0">
                <a:solidFill>
                  <a:srgbClr val="0070C0"/>
                </a:solidFill>
              </a:rPr>
              <a:t>tutvustused ja kokkuvõtted</a:t>
            </a:r>
            <a:r>
              <a:rPr lang="en-US" sz="4400" dirty="0" smtClean="0">
                <a:solidFill>
                  <a:srgbClr val="0070C0"/>
                </a:solidFill>
              </a:rPr>
              <a:t/>
            </a:r>
            <a:br>
              <a:rPr lang="en-US" sz="4400" dirty="0" smtClean="0">
                <a:solidFill>
                  <a:srgbClr val="0070C0"/>
                </a:solidFill>
              </a:rPr>
            </a:br>
            <a:endParaRPr lang="et-EE" sz="44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4" name="Picture 2" descr="C:\Users\hp\Desktop\6. HMN Co-management 2016\4.CM SISU\3. FOORUM 2016\1. Noorte Foorum  2016 OFFICIAL\DISAIN\IVNF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566368"/>
            <a:ext cx="5080000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-171400"/>
            <a:ext cx="8455343" cy="4608512"/>
          </a:xfrm>
        </p:spPr>
        <p:txBody>
          <a:bodyPr/>
          <a:lstStyle/>
          <a:p>
            <a:pPr marL="0" indent="0" algn="ctr"/>
            <a:r>
              <a:rPr lang="et-EE" sz="44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Erikülaline:</a:t>
            </a:r>
            <a:br>
              <a:rPr lang="et-EE" sz="44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t-EE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Professor </a:t>
            </a:r>
            <a:r>
              <a:rPr lang="en-US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Nicolai </a:t>
            </a:r>
            <a:r>
              <a:rPr lang="en-US" sz="4000" b="1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Tsveatcov</a:t>
            </a:r>
            <a:r>
              <a:rPr lang="et-EE" sz="44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t-EE" sz="44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t-EE" sz="44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t-EE" sz="44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t-EE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"</a:t>
            </a:r>
            <a:r>
              <a:rPr lang="en-US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Youth as a power of </a:t>
            </a:r>
            <a:r>
              <a:rPr lang="en-US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change – </a:t>
            </a:r>
            <a:br>
              <a:rPr lang="en-US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US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leaders </a:t>
            </a:r>
            <a:r>
              <a:rPr lang="en-US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of today?! </a:t>
            </a:r>
            <a:r>
              <a:rPr lang="et-EE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"</a:t>
            </a:r>
            <a:endParaRPr lang="et-EE" sz="44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4" name="Picture 2" descr="C:\Users\hp\Desktop\6. HMN Co-management 2016\4.CM SISU\3. FOORUM 2016\1. Noorte Foorum  2016 OFFICIAL\DISAIN\IVNF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638376"/>
            <a:ext cx="5080000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792" y="2174999"/>
            <a:ext cx="7990656" cy="1470025"/>
          </a:xfrm>
        </p:spPr>
        <p:txBody>
          <a:bodyPr/>
          <a:lstStyle/>
          <a:p>
            <a:pPr algn="ctr"/>
            <a:r>
              <a:rPr lang="et-EE" sz="2800" b="1" dirty="0" smtClean="0">
                <a:solidFill>
                  <a:srgbClr val="FF0000"/>
                </a:solidFill>
              </a:rPr>
              <a:t>LIITU MEIE VÕRGUSTIKUGA</a:t>
            </a:r>
            <a:r>
              <a:rPr lang="et-EE" sz="2800" b="1" dirty="0" smtClean="0"/>
              <a:t/>
            </a:r>
            <a:br>
              <a:rPr lang="et-EE" sz="2800" b="1" dirty="0" smtClean="0"/>
            </a:br>
            <a:r>
              <a:rPr lang="et-EE" sz="2800" b="1" dirty="0" smtClean="0"/>
              <a:t/>
            </a:r>
            <a:br>
              <a:rPr lang="et-EE" sz="2800" b="1" dirty="0" smtClean="0"/>
            </a:br>
            <a:r>
              <a:rPr lang="et-EE" sz="2800" b="1" dirty="0" smtClean="0"/>
              <a:t>www.facebook.com/SSCW.ESTONIA</a:t>
            </a:r>
            <a:endParaRPr lang="et-E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/>
          <a:lstStyle/>
          <a:p>
            <a:r>
              <a:rPr lang="et-EE" b="1" dirty="0" smtClean="0">
                <a:solidFill>
                  <a:srgbClr val="0070C0"/>
                </a:solidFill>
              </a:rPr>
              <a:t>IDA-VIRUMAA  NOORTEFOORUM </a:t>
            </a:r>
            <a:r>
              <a:rPr lang="et-EE" b="1" dirty="0" smtClean="0">
                <a:solidFill>
                  <a:srgbClr val="0070C0"/>
                </a:solidFill>
              </a:rPr>
              <a:t>201</a:t>
            </a:r>
            <a:r>
              <a:rPr lang="en-GB" b="1" dirty="0" smtClean="0">
                <a:solidFill>
                  <a:srgbClr val="0070C0"/>
                </a:solidFill>
              </a:rPr>
              <a:t>6</a:t>
            </a:r>
            <a:endParaRPr lang="et-EE" b="1" dirty="0" smtClean="0">
              <a:solidFill>
                <a:srgbClr val="0070C0"/>
              </a:solidFill>
            </a:endParaRPr>
          </a:p>
          <a:p>
            <a:r>
              <a:rPr lang="et-EE" b="1" dirty="0" smtClean="0"/>
              <a:t>“</a:t>
            </a:r>
            <a:r>
              <a:rPr lang="et-EE" b="1" dirty="0" smtClean="0"/>
              <a:t>Noor</a:t>
            </a:r>
            <a:r>
              <a:rPr lang="en-GB" b="1" dirty="0" err="1" smtClean="0"/>
              <a:t>te</a:t>
            </a:r>
            <a:r>
              <a:rPr lang="en-GB" b="1" dirty="0" smtClean="0"/>
              <a:t> </a:t>
            </a:r>
            <a:r>
              <a:rPr lang="en-GB" b="1" dirty="0" err="1" smtClean="0"/>
              <a:t>sotsiaalne</a:t>
            </a:r>
            <a:r>
              <a:rPr lang="en-GB" b="1" dirty="0" smtClean="0"/>
              <a:t> </a:t>
            </a:r>
            <a:r>
              <a:rPr lang="en-GB" b="1" dirty="0" err="1" smtClean="0"/>
              <a:t>kaasatus</a:t>
            </a:r>
            <a:r>
              <a:rPr lang="et-EE" b="1" dirty="0" smtClean="0"/>
              <a:t>”</a:t>
            </a:r>
            <a:endParaRPr lang="et-EE" b="1" dirty="0" smtClean="0"/>
          </a:p>
          <a:p>
            <a:endParaRPr lang="et-EE" b="1" dirty="0" smtClean="0">
              <a:solidFill>
                <a:srgbClr val="0070C0"/>
              </a:solidFill>
            </a:endParaRPr>
          </a:p>
          <a:p>
            <a:r>
              <a:rPr lang="et-EE" b="1" dirty="0" smtClean="0">
                <a:solidFill>
                  <a:srgbClr val="0070C0"/>
                </a:solidFill>
              </a:rPr>
              <a:t>Rohkem infot  järgmisest  Foorumist: www.sscw.ee</a:t>
            </a:r>
            <a:endParaRPr lang="et-EE" b="1" dirty="0">
              <a:solidFill>
                <a:srgbClr val="0070C0"/>
              </a:solidFill>
            </a:endParaRPr>
          </a:p>
        </p:txBody>
      </p:sp>
      <p:pic>
        <p:nvPicPr>
          <p:cNvPr id="3073" name="Picture 1" descr="C:\Users\hp\Desktop\TUNNISTUSED JA MUU\2. PSD DISAIN\1. SSCW LOGO 20 i  25 + ROLL UP\SSCW Logo 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9908" y="-363980"/>
            <a:ext cx="4796348" cy="32889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hp\Desktop\FOORUM 2015\Star_divider_gold_by_toxicestea-d4fsnk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807631"/>
            <a:ext cx="8609524" cy="286984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 algn="ctr"/>
            <a:r>
              <a:rPr lang="et-EE" b="1" dirty="0" smtClean="0">
                <a:solidFill>
                  <a:srgbClr val="00B0F0"/>
                </a:solidFill>
              </a:rPr>
              <a:t>TUNNUSTAMINE </a:t>
            </a:r>
            <a:r>
              <a:rPr lang="et-EE" b="1" dirty="0" smtClean="0">
                <a:solidFill>
                  <a:srgbClr val="00B0F0"/>
                </a:solidFill>
              </a:rPr>
              <a:t>201</a:t>
            </a:r>
            <a:r>
              <a:rPr lang="en-GB" b="1" dirty="0" smtClean="0">
                <a:solidFill>
                  <a:srgbClr val="00B0F0"/>
                </a:solidFill>
              </a:rPr>
              <a:t>6</a:t>
            </a:r>
            <a:endParaRPr lang="et-EE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7272808" cy="1752600"/>
          </a:xfrm>
        </p:spPr>
        <p:txBody>
          <a:bodyPr/>
          <a:lstStyle/>
          <a:p>
            <a:r>
              <a:rPr lang="en-GB" sz="3200" dirty="0" smtClean="0">
                <a:solidFill>
                  <a:srgbClr val="FF9900"/>
                </a:solidFill>
              </a:rPr>
              <a:t>K</a:t>
            </a:r>
            <a:r>
              <a:rPr lang="et-EE" sz="3200" dirty="0" smtClean="0">
                <a:solidFill>
                  <a:srgbClr val="FF9900"/>
                </a:solidFill>
              </a:rPr>
              <a:t>onkurss</a:t>
            </a:r>
            <a:r>
              <a:rPr lang="et-EE" sz="3200" dirty="0" smtClean="0">
                <a:solidFill>
                  <a:srgbClr val="FF9900"/>
                </a:solidFill>
              </a:rPr>
              <a:t/>
            </a:r>
            <a:br>
              <a:rPr lang="et-EE" sz="3200" dirty="0" smtClean="0">
                <a:solidFill>
                  <a:srgbClr val="FF9900"/>
                </a:solidFill>
              </a:rPr>
            </a:br>
            <a:r>
              <a:rPr lang="et-EE" sz="3200" dirty="0" smtClean="0">
                <a:solidFill>
                  <a:srgbClr val="FF9900"/>
                </a:solidFill>
              </a:rPr>
              <a:t> Noor “Sädemeke” </a:t>
            </a:r>
            <a:r>
              <a:rPr lang="et-EE" sz="3200" dirty="0" smtClean="0">
                <a:solidFill>
                  <a:srgbClr val="FF9900"/>
                </a:solidFill>
              </a:rPr>
              <a:t>201</a:t>
            </a:r>
            <a:r>
              <a:rPr lang="en-GB" sz="3200" dirty="0" smtClean="0">
                <a:solidFill>
                  <a:srgbClr val="FF9900"/>
                </a:solidFill>
              </a:rPr>
              <a:t>6</a:t>
            </a:r>
            <a:r>
              <a:rPr lang="et-EE" sz="2800" dirty="0" smtClean="0">
                <a:solidFill>
                  <a:srgbClr val="FF9900"/>
                </a:solidFill>
              </a:rPr>
              <a:t> </a:t>
            </a:r>
            <a:r>
              <a:rPr lang="et-EE" sz="2800" dirty="0" smtClean="0">
                <a:solidFill>
                  <a:srgbClr val="FF9900"/>
                </a:solidFill>
              </a:rPr>
              <a:t/>
            </a:r>
            <a:br>
              <a:rPr lang="et-EE" sz="2800" dirty="0" smtClean="0">
                <a:solidFill>
                  <a:srgbClr val="FF9900"/>
                </a:solidFill>
              </a:rPr>
            </a:br>
            <a:endParaRPr lang="et-EE" sz="2800" dirty="0">
              <a:solidFill>
                <a:srgbClr val="FF9900"/>
              </a:solidFill>
            </a:endParaRPr>
          </a:p>
        </p:txBody>
      </p:sp>
      <p:pic>
        <p:nvPicPr>
          <p:cNvPr id="3074" name="Picture 2" descr="C:\Users\hp\Desktop\FOORUM 2015\Star_divider_gold_by_toxicestea-d4fsnk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609524" cy="28698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549275"/>
            <a:ext cx="7776343" cy="777875"/>
          </a:xfrm>
        </p:spPr>
        <p:txBody>
          <a:bodyPr/>
          <a:lstStyle/>
          <a:p>
            <a:r>
              <a:rPr lang="et-EE" dirty="0" smtClean="0"/>
              <a:t>Auhindu antakse välja </a:t>
            </a:r>
            <a:r>
              <a:rPr lang="en-GB" dirty="0" err="1" smtClean="0"/>
              <a:t>kahes</a:t>
            </a:r>
            <a:r>
              <a:rPr lang="en-GB" dirty="0" smtClean="0"/>
              <a:t> </a:t>
            </a:r>
            <a:r>
              <a:rPr lang="et-EE" dirty="0" smtClean="0"/>
              <a:t>kategoorias</a:t>
            </a:r>
            <a:r>
              <a:rPr lang="et-EE" dirty="0" smtClean="0"/>
              <a:t>:</a:t>
            </a:r>
            <a:br>
              <a:rPr lang="et-EE" dirty="0" smtClean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775"/>
            <a:ext cx="8208911" cy="4497388"/>
          </a:xfrm>
        </p:spPr>
        <p:txBody>
          <a:bodyPr/>
          <a:lstStyle/>
          <a:p>
            <a:r>
              <a:rPr lang="et-EE" sz="3400" dirty="0" smtClean="0"/>
              <a:t>Noor </a:t>
            </a:r>
            <a:r>
              <a:rPr lang="en-GB" sz="3400" dirty="0" smtClean="0"/>
              <a:t>“</a:t>
            </a:r>
            <a:r>
              <a:rPr lang="et-EE" sz="3400" dirty="0" smtClean="0"/>
              <a:t>Sädemeke</a:t>
            </a:r>
            <a:r>
              <a:rPr lang="en-GB" sz="3400" dirty="0" smtClean="0"/>
              <a:t>”</a:t>
            </a:r>
            <a:r>
              <a:rPr lang="et-EE" sz="3400" dirty="0" smtClean="0"/>
              <a:t> </a:t>
            </a:r>
            <a:r>
              <a:rPr lang="et-EE" sz="3400" dirty="0" smtClean="0"/>
              <a:t>noorte tegu</a:t>
            </a:r>
          </a:p>
          <a:p>
            <a:endParaRPr lang="en-GB" sz="3800" dirty="0" smtClean="0"/>
          </a:p>
          <a:p>
            <a:r>
              <a:rPr lang="et-EE" sz="3200" dirty="0" smtClean="0"/>
              <a:t>Noor </a:t>
            </a:r>
            <a:r>
              <a:rPr lang="en-GB" sz="3200" dirty="0" smtClean="0"/>
              <a:t>“</a:t>
            </a:r>
            <a:r>
              <a:rPr lang="et-EE" sz="3200" dirty="0" smtClean="0"/>
              <a:t>Sädemeke</a:t>
            </a:r>
            <a:r>
              <a:rPr lang="en-GB" sz="3200" dirty="0" smtClean="0"/>
              <a:t>”</a:t>
            </a:r>
            <a:r>
              <a:rPr lang="et-EE" sz="3200" dirty="0" smtClean="0"/>
              <a:t> noorte</a:t>
            </a:r>
            <a:r>
              <a:rPr lang="en-GB" sz="3200" dirty="0" smtClean="0"/>
              <a:t> </a:t>
            </a:r>
            <a:r>
              <a:rPr lang="et-EE" sz="3200" dirty="0" smtClean="0"/>
              <a:t>arengutoetajad</a:t>
            </a:r>
            <a:endParaRPr lang="et-E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6DFE12-C791-4724-A422-F785DBAC1F1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Picture 2" descr="C:\Users\hp\Desktop\FOORUM 2015\Star_divider_gold_by_toxicestea-d4fsnk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476" y="4437112"/>
            <a:ext cx="8609524" cy="28698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sz="3600" dirty="0" smtClean="0"/>
          </a:p>
          <a:p>
            <a:pPr>
              <a:buNone/>
            </a:pPr>
            <a:r>
              <a:rPr lang="et-EE" sz="3600" b="1" dirty="0" smtClean="0"/>
              <a:t>Noor "Sädemeke" noorte </a:t>
            </a:r>
            <a:r>
              <a:rPr lang="et-EE" sz="3600" b="1" dirty="0" smtClean="0"/>
              <a:t>tegu</a:t>
            </a:r>
            <a:r>
              <a:rPr lang="et-EE" sz="3600" dirty="0" smtClean="0"/>
              <a:t> </a:t>
            </a:r>
            <a:r>
              <a:rPr lang="et-EE" sz="3600" dirty="0" smtClean="0"/>
              <a:t>UNESCO päevade tähistamine, Narva Soldino Gümnaasium 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6DFE12-C791-4724-A422-F785DBAC1F1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5" name="Picture 2" descr="C:\Users\hp\Desktop\FOORUM 2015\Star_divider_gold_by_toxicestea-d4fsnk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4015543"/>
            <a:ext cx="8609524" cy="2869841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67544" y="701675"/>
            <a:ext cx="842493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Noor “Sädemeke” 201</a:t>
            </a: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</a:t>
            </a:r>
            <a:r>
              <a:rPr lang="en-GB" sz="4000" b="1" kern="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H</a:t>
            </a:r>
            <a:r>
              <a:rPr kumimoji="0" lang="en-GB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oolivus</a:t>
            </a:r>
            <a:endParaRPr kumimoji="0" lang="et-EE" sz="40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-523543"/>
            <a:ext cx="8424936" cy="4744631"/>
          </a:xfrm>
        </p:spPr>
        <p:txBody>
          <a:bodyPr/>
          <a:lstStyle/>
          <a:p>
            <a:pPr algn="ctr"/>
            <a:r>
              <a:rPr lang="en-GB" sz="6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Vassili Golikov</a:t>
            </a:r>
            <a:br>
              <a:rPr lang="en-GB" sz="6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sz="2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GB" sz="2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sz="6000" b="1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Moderaator</a:t>
            </a:r>
            <a:endParaRPr lang="et-EE" sz="60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2050" name="Picture 2" descr="C:\Users\hp\Desktop\6. HMN Co-management 2016\4.CM SISU\3. FOORUM 2016\1. Noorte Foorum  2016 OFFICIAL\DISAIN\IVNF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0" y="3140968"/>
            <a:ext cx="5080000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988840"/>
            <a:ext cx="8064896" cy="777875"/>
          </a:xfrm>
        </p:spPr>
        <p:txBody>
          <a:bodyPr/>
          <a:lstStyle/>
          <a:p>
            <a:pPr algn="ctr"/>
            <a:r>
              <a:rPr lang="et-EE" b="1" dirty="0" smtClean="0"/>
              <a:t>Noor </a:t>
            </a:r>
            <a:r>
              <a:rPr lang="en-GB" b="1" dirty="0" smtClean="0"/>
              <a:t>“</a:t>
            </a:r>
            <a:r>
              <a:rPr lang="et-EE" b="1" dirty="0" smtClean="0"/>
              <a:t>Sädemeke</a:t>
            </a:r>
            <a:r>
              <a:rPr lang="en-GB" b="1" dirty="0" smtClean="0"/>
              <a:t>” </a:t>
            </a:r>
            <a:r>
              <a:rPr lang="et-EE" b="1" dirty="0" smtClean="0"/>
              <a:t>noorte arengutoetajad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2996952"/>
            <a:ext cx="7786687" cy="2913186"/>
          </a:xfrm>
        </p:spPr>
        <p:txBody>
          <a:bodyPr/>
          <a:lstStyle/>
          <a:p>
            <a:pPr>
              <a:buNone/>
            </a:pPr>
            <a:r>
              <a:rPr lang="en-GB" sz="3600" dirty="0" smtClean="0"/>
              <a:t>N</a:t>
            </a:r>
            <a:r>
              <a:rPr lang="et-EE" sz="3600" dirty="0" smtClean="0"/>
              <a:t>arva Keeltelütseum</a:t>
            </a:r>
            <a:endParaRPr lang="en-GB" sz="3600" dirty="0" smtClean="0"/>
          </a:p>
          <a:p>
            <a:pPr>
              <a:buNone/>
            </a:pPr>
            <a:r>
              <a:rPr lang="et-EE" sz="3600" dirty="0" smtClean="0"/>
              <a:t>Ida-Virumaa </a:t>
            </a:r>
            <a:r>
              <a:rPr lang="et-EE" sz="3600" dirty="0" smtClean="0"/>
              <a:t>Noortekogu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6DFE12-C791-4724-A422-F785DBAC1F1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5" name="Picture 2" descr="C:\Users\hp\Desktop\FOORUM 2015\Star_divider_gold_by_toxicestea-d4fsnk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940" y="4221088"/>
            <a:ext cx="8609524" cy="2869841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467544" y="701675"/>
            <a:ext cx="842493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Noor “Sädemeke” 201</a:t>
            </a: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</a:t>
            </a:r>
            <a:r>
              <a:rPr lang="en-GB" sz="4000" b="1" kern="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H</a:t>
            </a:r>
            <a:r>
              <a:rPr kumimoji="0" lang="en-GB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oolivus</a:t>
            </a:r>
            <a:endParaRPr kumimoji="0" lang="et-EE" sz="40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/>
          <a:p>
            <a:pPr algn="ctr"/>
            <a:r>
              <a:rPr lang="en-GB" b="1" dirty="0" smtClean="0"/>
              <a:t>KORRALDAJAD JA TOETAJAD</a:t>
            </a:r>
            <a:endParaRPr lang="et-E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098" name="Picture 2" descr="C:\Users\hp\Desktop\IVNF toetajad 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2312668"/>
            <a:ext cx="9026435" cy="4212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056" y="4149080"/>
            <a:ext cx="7772400" cy="1362075"/>
          </a:xfrm>
        </p:spPr>
        <p:txBody>
          <a:bodyPr/>
          <a:lstStyle/>
          <a:p>
            <a:r>
              <a:rPr lang="en-GB" sz="5400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Dmitri </a:t>
            </a:r>
            <a:r>
              <a:rPr lang="en-GB" sz="5400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Dmitrijev</a:t>
            </a:r>
            <a:r>
              <a:rPr lang="en-GB" sz="5400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GB" sz="5400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Riigikogu</a:t>
            </a:r>
            <a:r>
              <a:rPr lang="en-GB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GB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liige</a:t>
            </a:r>
            <a:endParaRPr lang="et-EE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040" y="1856805"/>
            <a:ext cx="7772400" cy="1500187"/>
          </a:xfrm>
        </p:spPr>
        <p:txBody>
          <a:bodyPr/>
          <a:lstStyle/>
          <a:p>
            <a:pPr algn="ctr"/>
            <a:r>
              <a:rPr lang="en-GB" sz="8000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 </a:t>
            </a:r>
            <a:r>
              <a:rPr lang="en-GB" sz="8000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Tervitussõnad</a:t>
            </a:r>
            <a:endParaRPr lang="en-GB" sz="8000" dirty="0" smtClean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90036-1E3A-447F-BD3F-6B5A8792C33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169" y="-603447"/>
            <a:ext cx="7807271" cy="6192687"/>
          </a:xfrm>
        </p:spPr>
        <p:txBody>
          <a:bodyPr/>
          <a:lstStyle/>
          <a:p>
            <a:pPr algn="ctr"/>
            <a:r>
              <a:rPr lang="et-EE" sz="72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K</a:t>
            </a:r>
            <a:r>
              <a:rPr lang="et-EE" sz="6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onverentsi 1. osa </a:t>
            </a:r>
            <a:r>
              <a:rPr lang="et-EE" sz="6000" b="1" dirty="0" smtClean="0">
                <a:solidFill>
                  <a:srgbClr val="0070C0"/>
                </a:solidFill>
              </a:rPr>
              <a:t>ETTEKANDED</a:t>
            </a:r>
            <a:r>
              <a:rPr lang="et-EE" sz="6000" b="1" dirty="0" smtClean="0"/>
              <a:t> </a:t>
            </a:r>
            <a:r>
              <a:rPr lang="en-GB" sz="6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GB" sz="6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endParaRPr lang="et-EE" sz="60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1026" name="Picture 2" descr="C:\Users\hp\Desktop\6. HMN Co-management 2016\4.CM SISU\3. FOORUM 2016\1. Noorte Foorum  2016 OFFICIAL\DISAIN\IVNF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12976"/>
            <a:ext cx="5080000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424936" cy="3672408"/>
          </a:xfrm>
        </p:spPr>
        <p:txBody>
          <a:bodyPr/>
          <a:lstStyle/>
          <a:p>
            <a:pPr lvl="0" algn="ctr">
              <a:spcAft>
                <a:spcPts val="600"/>
              </a:spcAft>
            </a:pPr>
            <a:r>
              <a:rPr lang="et-EE" sz="28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Eduard East, Jõhvi </a:t>
            </a:r>
            <a:r>
              <a:rPr lang="et-EE" sz="28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Vallavalitsus </a:t>
            </a: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“</a:t>
            </a:r>
            <a:r>
              <a:rPr lang="en-GB" sz="3600" b="1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Noored</a:t>
            </a: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ja</a:t>
            </a: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kohaliku</a:t>
            </a: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omavalitsus</a:t>
            </a: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haldusreformi</a:t>
            </a: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GB" sz="3600" b="1" dirty="0" err="1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tormil</a:t>
            </a: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”</a:t>
            </a:r>
            <a:endParaRPr lang="et-EE" sz="40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4" name="Picture 2" descr="C:\Users\hp\Desktop\6. HMN Co-management 2016\4.CM SISU\3. FOORUM 2016\1. Noorte Foorum  2016 OFFICIAL\DISAIN\IVNF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494360"/>
            <a:ext cx="5080000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424936" cy="3672408"/>
          </a:xfrm>
        </p:spPr>
        <p:txBody>
          <a:bodyPr/>
          <a:lstStyle/>
          <a:p>
            <a:pPr lvl="0" algn="ctr">
              <a:spcAft>
                <a:spcPts val="600"/>
              </a:spcAft>
            </a:pPr>
            <a:r>
              <a:rPr lang="et-EE" sz="28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Timo Torm, Eesti Noorteühenduste Liit, Osaluskogude koordinaator </a:t>
            </a: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“</a:t>
            </a:r>
            <a:r>
              <a:rPr lang="et-EE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Igale </a:t>
            </a:r>
            <a:r>
              <a:rPr lang="et-EE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noorele </a:t>
            </a:r>
            <a:r>
              <a:rPr lang="et-EE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osalusvõimalus</a:t>
            </a:r>
            <a:r>
              <a:rPr lang="en-GB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”</a:t>
            </a:r>
            <a:endParaRPr lang="et-EE" sz="40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3" name="Picture 2" descr="C:\Users\hp\Desktop\6. HMN Co-management 2016\4.CM SISU\3. FOORUM 2016\1. Noorte Foorum  2016 OFFICIAL\DISAIN\IVNF 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494360"/>
            <a:ext cx="5080000" cy="317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424936" cy="5472608"/>
          </a:xfrm>
        </p:spPr>
        <p:txBody>
          <a:bodyPr/>
          <a:lstStyle/>
          <a:p>
            <a:pPr lvl="0" algn="ctr">
              <a:spcAft>
                <a:spcPts val="600"/>
              </a:spcAft>
            </a:pPr>
            <a:r>
              <a:rPr lang="et-EE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Vladimir </a:t>
            </a:r>
            <a:r>
              <a:rPr lang="et-EE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Naumov,</a:t>
            </a:r>
            <a:r>
              <a:rPr lang="en-GB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M</a:t>
            </a:r>
            <a:r>
              <a:rPr lang="et-EE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TÜ </a:t>
            </a:r>
            <a:r>
              <a:rPr lang="et-EE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Uus Sild </a:t>
            </a:r>
            <a:r>
              <a:rPr lang="en-GB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GB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/>
            </a:r>
            <a:br>
              <a:rPr lang="en-GB" sz="40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“</a:t>
            </a:r>
            <a:r>
              <a:rPr lang="et-EE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Tõrjutusriskis </a:t>
            </a:r>
            <a:r>
              <a:rPr lang="et-EE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noorte kaasamine ja noorte tööhõivelisuse parandamine Ida-Viru </a:t>
            </a:r>
            <a:r>
              <a:rPr lang="et-EE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maakonnas</a:t>
            </a:r>
            <a:r>
              <a:rPr lang="en-GB" sz="3600" b="1" dirty="0" smtClean="0">
                <a:solidFill>
                  <a:srgbClr val="0070C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”</a:t>
            </a:r>
            <a:endParaRPr lang="et-EE" sz="40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424936" cy="5976664"/>
          </a:xfrm>
        </p:spPr>
        <p:txBody>
          <a:bodyPr/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t-EE" sz="4400" b="1" dirty="0" smtClean="0">
                <a:solidFill>
                  <a:srgbClr val="0070C0"/>
                </a:solidFill>
              </a:rPr>
              <a:t>PANE</a:t>
            </a:r>
            <a:r>
              <a:rPr lang="en-GB" sz="4400" b="1" dirty="0" smtClean="0">
                <a:solidFill>
                  <a:srgbClr val="0070C0"/>
                </a:solidFill>
              </a:rPr>
              <a:t>E</a:t>
            </a:r>
            <a:r>
              <a:rPr lang="et-EE" sz="4400" b="1" dirty="0" smtClean="0">
                <a:solidFill>
                  <a:srgbClr val="0070C0"/>
                </a:solidFill>
              </a:rPr>
              <a:t>LDISKUSSIOON</a:t>
            </a:r>
            <a:r>
              <a:rPr lang="en-GB" sz="4000" b="1" dirty="0" smtClean="0">
                <a:solidFill>
                  <a:srgbClr val="0070C0"/>
                </a:solidFill>
              </a:rPr>
              <a:t>:</a:t>
            </a:r>
            <a:br>
              <a:rPr lang="en-GB" sz="4000" b="1" dirty="0" smtClean="0">
                <a:solidFill>
                  <a:srgbClr val="0070C0"/>
                </a:solidFill>
              </a:rPr>
            </a:br>
            <a:r>
              <a:rPr lang="en-GB" sz="2400" b="1" dirty="0" smtClean="0">
                <a:solidFill>
                  <a:srgbClr val="0070C0"/>
                </a:solidFill>
              </a:rPr>
              <a:t/>
            </a:r>
            <a:br>
              <a:rPr lang="en-GB" sz="2400" b="1" dirty="0" smtClean="0">
                <a:solidFill>
                  <a:srgbClr val="0070C0"/>
                </a:solidFill>
              </a:rPr>
            </a:br>
            <a:r>
              <a:rPr lang="en-GB" sz="2400" b="1" dirty="0" err="1" smtClean="0">
                <a:solidFill>
                  <a:srgbClr val="0070C0"/>
                </a:solidFill>
              </a:rPr>
              <a:t>Anneki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Teelahk</a:t>
            </a:r>
            <a:r>
              <a:rPr lang="en-GB" sz="2400" b="1" dirty="0" smtClean="0">
                <a:solidFill>
                  <a:srgbClr val="0070C0"/>
                </a:solidFill>
              </a:rPr>
              <a:t>, </a:t>
            </a:r>
            <a:r>
              <a:rPr lang="en-GB" sz="2400" b="1" dirty="0" err="1" smtClean="0">
                <a:solidFill>
                  <a:srgbClr val="0070C0"/>
                </a:solidFill>
              </a:rPr>
              <a:t>Eesti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Töötukassa</a:t>
            </a:r>
            <a:r>
              <a:rPr lang="en-GB" sz="2400" b="1" dirty="0" smtClean="0">
                <a:solidFill>
                  <a:srgbClr val="0070C0"/>
                </a:solidFill>
              </a:rPr>
              <a:t>, Ida-</a:t>
            </a:r>
            <a:r>
              <a:rPr lang="en-GB" sz="2400" b="1" dirty="0" err="1" smtClean="0">
                <a:solidFill>
                  <a:srgbClr val="0070C0"/>
                </a:solidFill>
              </a:rPr>
              <a:t>Viru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osakonnajuhataja</a:t>
            </a:r>
            <a:r>
              <a:rPr lang="en-GB" sz="2400" b="1" dirty="0" smtClean="0">
                <a:solidFill>
                  <a:srgbClr val="0070C0"/>
                </a:solidFill>
              </a:rPr>
              <a:t/>
            </a:r>
            <a:br>
              <a:rPr lang="en-GB" sz="2400" b="1" dirty="0" smtClean="0">
                <a:solidFill>
                  <a:srgbClr val="0070C0"/>
                </a:solidFill>
              </a:rPr>
            </a:br>
            <a:r>
              <a:rPr lang="en-GB" sz="2400" b="1" dirty="0" smtClean="0">
                <a:solidFill>
                  <a:srgbClr val="0070C0"/>
                </a:solidFill>
              </a:rPr>
              <a:t/>
            </a:r>
            <a:br>
              <a:rPr lang="en-GB" sz="2400" b="1" dirty="0" smtClean="0">
                <a:solidFill>
                  <a:srgbClr val="0070C0"/>
                </a:solidFill>
              </a:rPr>
            </a:br>
            <a:r>
              <a:rPr lang="en-GB" sz="2400" b="1" dirty="0" err="1" smtClean="0">
                <a:solidFill>
                  <a:srgbClr val="0070C0"/>
                </a:solidFill>
              </a:rPr>
              <a:t>Ingar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Dubolazov</a:t>
            </a:r>
            <a:r>
              <a:rPr lang="en-GB" sz="2400" b="1" dirty="0" smtClean="0">
                <a:solidFill>
                  <a:srgbClr val="0070C0"/>
                </a:solidFill>
              </a:rPr>
              <a:t>, </a:t>
            </a:r>
            <a:r>
              <a:rPr lang="en-GB" sz="2400" b="1" dirty="0" err="1" smtClean="0">
                <a:solidFill>
                  <a:srgbClr val="0070C0"/>
                </a:solidFill>
              </a:rPr>
              <a:t>Jõhvi</a:t>
            </a:r>
            <a:r>
              <a:rPr lang="en-GB" sz="2400" b="1" dirty="0" smtClean="0">
                <a:solidFill>
                  <a:srgbClr val="0070C0"/>
                </a:solidFill>
              </a:rPr>
              <a:t> Valla </a:t>
            </a:r>
            <a:r>
              <a:rPr lang="en-GB" sz="2400" b="1" dirty="0" err="1" smtClean="0">
                <a:solidFill>
                  <a:srgbClr val="0070C0"/>
                </a:solidFill>
              </a:rPr>
              <a:t>haridus</a:t>
            </a:r>
            <a:r>
              <a:rPr lang="en-GB" sz="2400" b="1" dirty="0" smtClean="0">
                <a:solidFill>
                  <a:srgbClr val="0070C0"/>
                </a:solidFill>
              </a:rPr>
              <a:t>-, </a:t>
            </a:r>
            <a:r>
              <a:rPr lang="en-GB" sz="2400" b="1" dirty="0" err="1" smtClean="0">
                <a:solidFill>
                  <a:srgbClr val="0070C0"/>
                </a:solidFill>
              </a:rPr>
              <a:t>kultuuri</a:t>
            </a:r>
            <a:r>
              <a:rPr lang="en-GB" sz="2400" b="1" dirty="0" smtClean="0">
                <a:solidFill>
                  <a:srgbClr val="0070C0"/>
                </a:solidFill>
              </a:rPr>
              <a:t>- </a:t>
            </a:r>
            <a:r>
              <a:rPr lang="en-GB" sz="2400" b="1" dirty="0" err="1" smtClean="0">
                <a:solidFill>
                  <a:srgbClr val="0070C0"/>
                </a:solidFill>
              </a:rPr>
              <a:t>ja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noorsootöö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nõunik</a:t>
            </a:r>
            <a:r>
              <a:rPr lang="en-GB" sz="2400" b="1" dirty="0" smtClean="0">
                <a:solidFill>
                  <a:srgbClr val="0070C0"/>
                </a:solidFill>
              </a:rPr>
              <a:t/>
            </a:r>
            <a:br>
              <a:rPr lang="en-GB" sz="2400" b="1" dirty="0" smtClean="0">
                <a:solidFill>
                  <a:srgbClr val="0070C0"/>
                </a:solidFill>
              </a:rPr>
            </a:br>
            <a:r>
              <a:rPr lang="en-GB" sz="2400" b="1" dirty="0" smtClean="0">
                <a:solidFill>
                  <a:srgbClr val="0070C0"/>
                </a:solidFill>
              </a:rPr>
              <a:t/>
            </a:r>
            <a:br>
              <a:rPr lang="en-GB" sz="2400" b="1" dirty="0" smtClean="0">
                <a:solidFill>
                  <a:srgbClr val="0070C0"/>
                </a:solidFill>
              </a:rPr>
            </a:br>
            <a:r>
              <a:rPr lang="en-GB" sz="2400" b="1" dirty="0" err="1" smtClean="0">
                <a:solidFill>
                  <a:srgbClr val="0070C0"/>
                </a:solidFill>
              </a:rPr>
              <a:t>Marika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Oolberg</a:t>
            </a:r>
            <a:r>
              <a:rPr lang="en-GB" sz="2400" b="1" dirty="0" smtClean="0">
                <a:solidFill>
                  <a:srgbClr val="0070C0"/>
                </a:solidFill>
              </a:rPr>
              <a:t>, </a:t>
            </a:r>
            <a:r>
              <a:rPr lang="en-GB" sz="2400" b="1" dirty="0" err="1" smtClean="0">
                <a:solidFill>
                  <a:srgbClr val="0070C0"/>
                </a:solidFill>
              </a:rPr>
              <a:t>Lohusuu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Vabaajakeskuse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juhataja</a:t>
            </a:r>
            <a:r>
              <a:rPr lang="en-GB" sz="2400" b="1" dirty="0" smtClean="0">
                <a:solidFill>
                  <a:srgbClr val="0070C0"/>
                </a:solidFill>
              </a:rPr>
              <a:t/>
            </a:r>
            <a:br>
              <a:rPr lang="en-GB" sz="2400" b="1" dirty="0" smtClean="0">
                <a:solidFill>
                  <a:srgbClr val="0070C0"/>
                </a:solidFill>
              </a:rPr>
            </a:br>
            <a:r>
              <a:rPr lang="en-GB" sz="2400" b="1" dirty="0" smtClean="0">
                <a:solidFill>
                  <a:srgbClr val="0070C0"/>
                </a:solidFill>
              </a:rPr>
              <a:t/>
            </a:r>
            <a:br>
              <a:rPr lang="en-GB" sz="2400" b="1" dirty="0" smtClean="0">
                <a:solidFill>
                  <a:srgbClr val="0070C0"/>
                </a:solidFill>
              </a:rPr>
            </a:br>
            <a:r>
              <a:rPr lang="en-GB" sz="2400" b="1" dirty="0" err="1" smtClean="0">
                <a:solidFill>
                  <a:srgbClr val="0070C0"/>
                </a:solidFill>
              </a:rPr>
              <a:t>Kerda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Eiert</a:t>
            </a:r>
            <a:r>
              <a:rPr lang="en-GB" sz="2400" b="1" dirty="0" smtClean="0">
                <a:solidFill>
                  <a:srgbClr val="0070C0"/>
                </a:solidFill>
              </a:rPr>
              <a:t>, Ida-</a:t>
            </a:r>
            <a:r>
              <a:rPr lang="en-GB" sz="2400" b="1" dirty="0" err="1" smtClean="0">
                <a:solidFill>
                  <a:srgbClr val="0070C0"/>
                </a:solidFill>
              </a:rPr>
              <a:t>Viru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Maavalitsuse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arengu-ja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planeeringu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osakonna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nõunik</a:t>
            </a:r>
            <a:r>
              <a:rPr lang="en-GB" sz="2400" b="1" dirty="0" smtClean="0">
                <a:solidFill>
                  <a:srgbClr val="0070C0"/>
                </a:solidFill>
              </a:rPr>
              <a:t/>
            </a:r>
            <a:br>
              <a:rPr lang="en-GB" sz="2400" b="1" dirty="0" smtClean="0">
                <a:solidFill>
                  <a:srgbClr val="0070C0"/>
                </a:solidFill>
              </a:rPr>
            </a:br>
            <a:r>
              <a:rPr lang="en-GB" sz="2400" b="1" dirty="0" smtClean="0">
                <a:solidFill>
                  <a:srgbClr val="0070C0"/>
                </a:solidFill>
              </a:rPr>
              <a:t/>
            </a:r>
            <a:br>
              <a:rPr lang="en-GB" sz="2400" b="1" dirty="0" smtClean="0">
                <a:solidFill>
                  <a:srgbClr val="0070C0"/>
                </a:solidFill>
              </a:rPr>
            </a:br>
            <a:r>
              <a:rPr lang="en-GB" sz="2400" b="1" dirty="0" err="1" smtClean="0">
                <a:solidFill>
                  <a:srgbClr val="0070C0"/>
                </a:solidFill>
              </a:rPr>
              <a:t>Kristjan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Tedremaa</a:t>
            </a:r>
            <a:r>
              <a:rPr lang="en-GB" sz="2400" b="1" dirty="0" smtClean="0">
                <a:solidFill>
                  <a:srgbClr val="0070C0"/>
                </a:solidFill>
              </a:rPr>
              <a:t>, </a:t>
            </a:r>
            <a:r>
              <a:rPr lang="en-GB" sz="2400" b="1" dirty="0" err="1" smtClean="0">
                <a:solidFill>
                  <a:srgbClr val="0070C0"/>
                </a:solidFill>
              </a:rPr>
              <a:t>Eesti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Noorteühenduste</a:t>
            </a:r>
            <a:r>
              <a:rPr lang="en-GB" sz="2400" b="1" dirty="0" smtClean="0">
                <a:solidFill>
                  <a:srgbClr val="0070C0"/>
                </a:solidFill>
              </a:rPr>
              <a:t> Liit, </a:t>
            </a:r>
            <a:r>
              <a:rPr lang="en-GB" sz="2400" b="1" dirty="0" err="1" smtClean="0">
                <a:solidFill>
                  <a:srgbClr val="0070C0"/>
                </a:solidFill>
              </a:rPr>
              <a:t>juhatuse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b="1" dirty="0" err="1" smtClean="0">
                <a:solidFill>
                  <a:srgbClr val="0070C0"/>
                </a:solidFill>
              </a:rPr>
              <a:t>aseesimees</a:t>
            </a:r>
            <a:endParaRPr lang="et-EE" sz="4000" b="1" dirty="0">
              <a:solidFill>
                <a:srgbClr val="0070C0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Existence Light"/>
        <a:ea typeface=""/>
        <a:cs typeface=""/>
      </a:majorFont>
      <a:minorFont>
        <a:latin typeface="Existenc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2045</TotalTime>
  <Words>155</Words>
  <Application>Microsoft Office PowerPoint</Application>
  <PresentationFormat>On-screen Show (4:3)</PresentationFormat>
  <Paragraphs>40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</vt:lpstr>
      <vt:lpstr>Slide 1</vt:lpstr>
      <vt:lpstr>Vassili Golikov  Moderaator</vt:lpstr>
      <vt:lpstr>KORRALDAJAD JA TOETAJAD</vt:lpstr>
      <vt:lpstr>Dmitri Dmitrijev Riigikogu liige</vt:lpstr>
      <vt:lpstr>Konverentsi 1. osa ETTEKANDED  </vt:lpstr>
      <vt:lpstr> Eduard East, Jõhvi Vallavalitsus   “Noored ja kohaliku omavalitsus haldusreformi tormil”</vt:lpstr>
      <vt:lpstr>Timo Torm, Eesti Noorteühenduste Liit, Osaluskogude koordinaator   “Igale noorele osalusvõimalus”</vt:lpstr>
      <vt:lpstr>Vladimir Naumov, MTÜ Uus Sild   “Tõrjutusriskis noorte kaasamine ja noorte tööhõivelisuse parandamine Ida-Viru maakonnas”</vt:lpstr>
      <vt:lpstr>PANEELDISKUSSIOON:  Anneki Teelahk, Eesti Töötukassa, Ida-Viru osakonnajuhataja  Ingar Dubolazov, Jõhvi Valla haridus-, kultuuri- ja noorsootöö nõunik  Marika Oolberg, Lohusuu Vabaajakeskuse juhataja  Kerda Eiert, Ida-Viru Maavalitsuse arengu-ja planeeringu osakonna nõunik  Kristjan Tedremaa, Eesti Noorteühenduste Liit, juhatuse aseesimees</vt:lpstr>
      <vt:lpstr>" Kas noorte häält on kuulda ühiskondlikult olulistel teemadel?  (haridus ja vabaeg, noorte kaasatus ja poliitika, noorteettevõtlikus ja tööotsing)”.</vt:lpstr>
      <vt:lpstr>Lõuna  </vt:lpstr>
      <vt:lpstr>Konverentsi 2. osa – Töögrupid</vt:lpstr>
      <vt:lpstr>TÖÖGRUPPIDE TEEMAD:   (Kultuuridevaheline dialoog) Multikultuurne ühiskond – tema võimalused ja väljakutsed? – Aud 215 (Eduard Odinets)  (Kodanikuharidus) Noored poliitikas: täna otsustan mina!  (Noorte muutuv roll KOVis) – Aud 216 (Hristo Neiland ja Dmitri Dmitrijev)  (Ettevõtlilkkus ja Töö) Noorte ettevõtlikkuse arendamine ning tööotsing – Aud 217 (Jelena  Kulpina)  (Praktiline töötuba) Noored kui kodanikuühiskonna eestvedajad – minu esimene kogemus. – Aud 129  ( Mitrofan Slobodjan ja Nicolai Tsveatcov)</vt:lpstr>
      <vt:lpstr>Töögruppide ideede   tutvustused ja kokkuvõtted </vt:lpstr>
      <vt:lpstr>Erikülaline:   Professor Nicolai Tsveatcov  " Youth as a power of change –  leaders of today?! "</vt:lpstr>
      <vt:lpstr>LIITU MEIE VÕRGUSTIKUGA  www.facebook.com/SSCW.ESTONIA</vt:lpstr>
      <vt:lpstr>TUNNUSTAMINE 2016</vt:lpstr>
      <vt:lpstr>Auhindu antakse välja kahes kategoorias: </vt:lpstr>
      <vt:lpstr>Slide 19</vt:lpstr>
      <vt:lpstr>Noor “Sädemeke” noorte arengutoetajad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hp</cp:lastModifiedBy>
  <cp:revision>206</cp:revision>
  <dcterms:created xsi:type="dcterms:W3CDTF">2006-06-19T10:13:27Z</dcterms:created>
  <dcterms:modified xsi:type="dcterms:W3CDTF">2016-12-24T19:35:42Z</dcterms:modified>
</cp:coreProperties>
</file>