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24"/>
  </p:notesMasterIdLst>
  <p:sldIdLst>
    <p:sldId id="263" r:id="rId2"/>
    <p:sldId id="274" r:id="rId3"/>
    <p:sldId id="276" r:id="rId4"/>
    <p:sldId id="279" r:id="rId5"/>
    <p:sldId id="278" r:id="rId6"/>
    <p:sldId id="280" r:id="rId7"/>
    <p:sldId id="281" r:id="rId8"/>
    <p:sldId id="270" r:id="rId9"/>
    <p:sldId id="282" r:id="rId10"/>
    <p:sldId id="264" r:id="rId11"/>
    <p:sldId id="283" r:id="rId12"/>
    <p:sldId id="284" r:id="rId13"/>
    <p:sldId id="256" r:id="rId14"/>
    <p:sldId id="266" r:id="rId15"/>
    <p:sldId id="257" r:id="rId16"/>
    <p:sldId id="258" r:id="rId17"/>
    <p:sldId id="262" r:id="rId18"/>
    <p:sldId id="273" r:id="rId19"/>
    <p:sldId id="259" r:id="rId20"/>
    <p:sldId id="260" r:id="rId21"/>
    <p:sldId id="286" r:id="rId22"/>
    <p:sldId id="285" r:id="rId23"/>
  </p:sldIdLst>
  <p:sldSz cx="9144000" cy="6858000" type="screen4x3"/>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43DC"/>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94660"/>
  </p:normalViewPr>
  <p:slideViewPr>
    <p:cSldViewPr>
      <p:cViewPr varScale="1">
        <p:scale>
          <a:sx n="68" d="100"/>
          <a:sy n="68" d="100"/>
        </p:scale>
        <p:origin x="-144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79B58-2A92-4502-8797-5105EEE87C2D}" type="datetimeFigureOut">
              <a:rPr lang="et-EE" smtClean="0"/>
              <a:pPr/>
              <a:t>28.04.2016</a:t>
            </a:fld>
            <a:endParaRPr lang="et-E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9BCF69-0B33-4A94-BC3A-2E28CEFF466D}" type="slidenum">
              <a:rPr lang="et-EE" smtClean="0"/>
              <a:pPr/>
              <a:t>‹#›</a:t>
            </a:fld>
            <a:endParaRPr lang="et-E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C36D850C-1B63-40C2-8AAE-F7EA68C5ABFB}" type="datetime1">
              <a:rPr lang="et-EE" smtClean="0"/>
              <a:pPr/>
              <a:t>28.04.2016</a:t>
            </a:fld>
            <a:endParaRPr lang="et-EE"/>
          </a:p>
        </p:txBody>
      </p:sp>
      <p:sp>
        <p:nvSpPr>
          <p:cNvPr id="19" name="Нижний колонтитул 18"/>
          <p:cNvSpPr>
            <a:spLocks noGrp="1"/>
          </p:cNvSpPr>
          <p:nvPr>
            <p:ph type="ftr" sz="quarter" idx="11"/>
          </p:nvPr>
        </p:nvSpPr>
        <p:spPr/>
        <p:txBody>
          <a:bodyPr/>
          <a:lstStyle/>
          <a:p>
            <a:r>
              <a:rPr lang="et-EE" smtClean="0"/>
              <a:t>Projekti toetsid Hasartmängumaksu Nõukogu ja Sotsiaalministeerium.</a:t>
            </a:r>
            <a:endParaRPr lang="et-EE"/>
          </a:p>
        </p:txBody>
      </p:sp>
      <p:sp>
        <p:nvSpPr>
          <p:cNvPr id="27" name="Номер слайда 26"/>
          <p:cNvSpPr>
            <a:spLocks noGrp="1"/>
          </p:cNvSpPr>
          <p:nvPr>
            <p:ph type="sldNum" sz="quarter" idx="12"/>
          </p:nvPr>
        </p:nvSpPr>
        <p:spPr/>
        <p:txBody>
          <a:bodyPr/>
          <a:lstStyle/>
          <a:p>
            <a:fld id="{5AA34845-1E7F-4D80-BBD6-06FB17DA8390}" type="slidenum">
              <a:rPr lang="et-EE" smtClean="0"/>
              <a:pPr/>
              <a:t>‹#›</a:t>
            </a:fld>
            <a:endParaRPr lang="et-E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08954DB-2E85-45D6-80B9-C5BD2D2A0F06}" type="datetime1">
              <a:rPr lang="et-EE" smtClean="0"/>
              <a:pPr/>
              <a:t>28.04.2016</a:t>
            </a:fld>
            <a:endParaRPr lang="et-EE"/>
          </a:p>
        </p:txBody>
      </p:sp>
      <p:sp>
        <p:nvSpPr>
          <p:cNvPr id="5" name="Нижний колонтитул 4"/>
          <p:cNvSpPr>
            <a:spLocks noGrp="1"/>
          </p:cNvSpPr>
          <p:nvPr>
            <p:ph type="ftr" sz="quarter" idx="11"/>
          </p:nvPr>
        </p:nvSpPr>
        <p:spPr/>
        <p:txBody>
          <a:bodyPr/>
          <a:lstStyle/>
          <a:p>
            <a:r>
              <a:rPr lang="et-EE" smtClean="0"/>
              <a:t>Projekti toetsid Hasartmängumaksu Nõukogu ja Sotsiaalministeerium.</a:t>
            </a:r>
            <a:endParaRPr lang="et-EE"/>
          </a:p>
        </p:txBody>
      </p:sp>
      <p:sp>
        <p:nvSpPr>
          <p:cNvPr id="6" name="Номер слайда 5"/>
          <p:cNvSpPr>
            <a:spLocks noGrp="1"/>
          </p:cNvSpPr>
          <p:nvPr>
            <p:ph type="sldNum" sz="quarter" idx="12"/>
          </p:nvPr>
        </p:nvSpPr>
        <p:spPr/>
        <p:txBody>
          <a:bodyPr/>
          <a:lstStyle/>
          <a:p>
            <a:fld id="{5AA34845-1E7F-4D80-BBD6-06FB17DA8390}" type="slidenum">
              <a:rPr lang="et-EE" smtClean="0"/>
              <a:pPr/>
              <a:t>‹#›</a:t>
            </a:fld>
            <a:endParaRPr lang="et-E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E403A60-C41E-4380-B9ED-DE0592C47B08}" type="datetime1">
              <a:rPr lang="et-EE" smtClean="0"/>
              <a:pPr/>
              <a:t>28.04.2016</a:t>
            </a:fld>
            <a:endParaRPr lang="et-EE"/>
          </a:p>
        </p:txBody>
      </p:sp>
      <p:sp>
        <p:nvSpPr>
          <p:cNvPr id="5" name="Нижний колонтитул 4"/>
          <p:cNvSpPr>
            <a:spLocks noGrp="1"/>
          </p:cNvSpPr>
          <p:nvPr>
            <p:ph type="ftr" sz="quarter" idx="11"/>
          </p:nvPr>
        </p:nvSpPr>
        <p:spPr/>
        <p:txBody>
          <a:bodyPr/>
          <a:lstStyle/>
          <a:p>
            <a:r>
              <a:rPr lang="et-EE" smtClean="0"/>
              <a:t>Projekti toetsid Hasartmängumaksu Nõukogu ja Sotsiaalministeerium.</a:t>
            </a:r>
            <a:endParaRPr lang="et-EE"/>
          </a:p>
        </p:txBody>
      </p:sp>
      <p:sp>
        <p:nvSpPr>
          <p:cNvPr id="6" name="Номер слайда 5"/>
          <p:cNvSpPr>
            <a:spLocks noGrp="1"/>
          </p:cNvSpPr>
          <p:nvPr>
            <p:ph type="sldNum" sz="quarter" idx="12"/>
          </p:nvPr>
        </p:nvSpPr>
        <p:spPr/>
        <p:txBody>
          <a:bodyPr/>
          <a:lstStyle/>
          <a:p>
            <a:fld id="{5AA34845-1E7F-4D80-BBD6-06FB17DA8390}" type="slidenum">
              <a:rPr lang="et-EE" smtClean="0"/>
              <a:pPr/>
              <a:t>‹#›</a:t>
            </a:fld>
            <a:endParaRPr lang="et-E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61857CE-E9E1-4A2E-AD68-41625991E20E}" type="datetime1">
              <a:rPr lang="et-EE" smtClean="0"/>
              <a:pPr/>
              <a:t>28.04.2016</a:t>
            </a:fld>
            <a:endParaRPr lang="et-EE"/>
          </a:p>
        </p:txBody>
      </p:sp>
      <p:sp>
        <p:nvSpPr>
          <p:cNvPr id="5" name="Нижний колонтитул 4"/>
          <p:cNvSpPr>
            <a:spLocks noGrp="1"/>
          </p:cNvSpPr>
          <p:nvPr>
            <p:ph type="ftr" sz="quarter" idx="11"/>
          </p:nvPr>
        </p:nvSpPr>
        <p:spPr/>
        <p:txBody>
          <a:bodyPr/>
          <a:lstStyle/>
          <a:p>
            <a:r>
              <a:rPr lang="et-EE" smtClean="0"/>
              <a:t>Projekti toetsid Hasartmängumaksu Nõukogu ja Sotsiaalministeerium.</a:t>
            </a:r>
            <a:endParaRPr lang="et-EE"/>
          </a:p>
        </p:txBody>
      </p:sp>
      <p:sp>
        <p:nvSpPr>
          <p:cNvPr id="6" name="Номер слайда 5"/>
          <p:cNvSpPr>
            <a:spLocks noGrp="1"/>
          </p:cNvSpPr>
          <p:nvPr>
            <p:ph type="sldNum" sz="quarter" idx="12"/>
          </p:nvPr>
        </p:nvSpPr>
        <p:spPr/>
        <p:txBody>
          <a:bodyPr/>
          <a:lstStyle/>
          <a:p>
            <a:fld id="{5AA34845-1E7F-4D80-BBD6-06FB17DA8390}" type="slidenum">
              <a:rPr lang="et-EE" smtClean="0"/>
              <a:pPr/>
              <a:t>‹#›</a:t>
            </a:fld>
            <a:endParaRPr lang="et-E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36541A62-B2C2-4903-9354-BC86C1616741}" type="datetime1">
              <a:rPr lang="et-EE" smtClean="0"/>
              <a:pPr/>
              <a:t>28.04.2016</a:t>
            </a:fld>
            <a:endParaRPr lang="et-EE"/>
          </a:p>
        </p:txBody>
      </p:sp>
      <p:sp>
        <p:nvSpPr>
          <p:cNvPr id="5" name="Нижний колонтитул 4"/>
          <p:cNvSpPr>
            <a:spLocks noGrp="1"/>
          </p:cNvSpPr>
          <p:nvPr>
            <p:ph type="ftr" sz="quarter" idx="11"/>
          </p:nvPr>
        </p:nvSpPr>
        <p:spPr/>
        <p:txBody>
          <a:bodyPr/>
          <a:lstStyle/>
          <a:p>
            <a:r>
              <a:rPr lang="et-EE" smtClean="0"/>
              <a:t>Projekti toetsid Hasartmängumaksu Nõukogu ja Sotsiaalministeerium.</a:t>
            </a:r>
            <a:endParaRPr lang="et-EE"/>
          </a:p>
        </p:txBody>
      </p:sp>
      <p:sp>
        <p:nvSpPr>
          <p:cNvPr id="6" name="Номер слайда 5"/>
          <p:cNvSpPr>
            <a:spLocks noGrp="1"/>
          </p:cNvSpPr>
          <p:nvPr>
            <p:ph type="sldNum" sz="quarter" idx="12"/>
          </p:nvPr>
        </p:nvSpPr>
        <p:spPr/>
        <p:txBody>
          <a:bodyPr/>
          <a:lstStyle/>
          <a:p>
            <a:fld id="{5AA34845-1E7F-4D80-BBD6-06FB17DA8390}" type="slidenum">
              <a:rPr lang="et-EE" smtClean="0"/>
              <a:pPr/>
              <a:t>‹#›</a:t>
            </a:fld>
            <a:endParaRPr lang="et-E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F698EC5-4537-45B4-81C3-5E7926A0DA8A}" type="datetime1">
              <a:rPr lang="et-EE" smtClean="0"/>
              <a:pPr/>
              <a:t>28.04.2016</a:t>
            </a:fld>
            <a:endParaRPr lang="et-EE"/>
          </a:p>
        </p:txBody>
      </p:sp>
      <p:sp>
        <p:nvSpPr>
          <p:cNvPr id="6" name="Нижний колонтитул 5"/>
          <p:cNvSpPr>
            <a:spLocks noGrp="1"/>
          </p:cNvSpPr>
          <p:nvPr>
            <p:ph type="ftr" sz="quarter" idx="11"/>
          </p:nvPr>
        </p:nvSpPr>
        <p:spPr/>
        <p:txBody>
          <a:bodyPr/>
          <a:lstStyle/>
          <a:p>
            <a:r>
              <a:rPr lang="et-EE" smtClean="0"/>
              <a:t>Projekti toetsid Hasartmängumaksu Nõukogu ja Sotsiaalministeerium.</a:t>
            </a:r>
            <a:endParaRPr lang="et-EE"/>
          </a:p>
        </p:txBody>
      </p:sp>
      <p:sp>
        <p:nvSpPr>
          <p:cNvPr id="7" name="Номер слайда 6"/>
          <p:cNvSpPr>
            <a:spLocks noGrp="1"/>
          </p:cNvSpPr>
          <p:nvPr>
            <p:ph type="sldNum" sz="quarter" idx="12"/>
          </p:nvPr>
        </p:nvSpPr>
        <p:spPr/>
        <p:txBody>
          <a:bodyPr/>
          <a:lstStyle/>
          <a:p>
            <a:fld id="{5AA34845-1E7F-4D80-BBD6-06FB17DA8390}" type="slidenum">
              <a:rPr lang="et-EE" smtClean="0"/>
              <a:pPr/>
              <a:t>‹#›</a:t>
            </a:fld>
            <a:endParaRPr lang="et-E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1703F1B0-80FD-4DD0-A72D-82B4A23D1305}" type="datetime1">
              <a:rPr lang="et-EE" smtClean="0"/>
              <a:pPr/>
              <a:t>28.04.2016</a:t>
            </a:fld>
            <a:endParaRPr lang="et-EE"/>
          </a:p>
        </p:txBody>
      </p:sp>
      <p:sp>
        <p:nvSpPr>
          <p:cNvPr id="8" name="Нижний колонтитул 7"/>
          <p:cNvSpPr>
            <a:spLocks noGrp="1"/>
          </p:cNvSpPr>
          <p:nvPr>
            <p:ph type="ftr" sz="quarter" idx="11"/>
          </p:nvPr>
        </p:nvSpPr>
        <p:spPr/>
        <p:txBody>
          <a:bodyPr/>
          <a:lstStyle/>
          <a:p>
            <a:r>
              <a:rPr lang="et-EE" smtClean="0"/>
              <a:t>Projekti toetsid Hasartmängumaksu Nõukogu ja Sotsiaalministeerium.</a:t>
            </a:r>
            <a:endParaRPr lang="et-EE"/>
          </a:p>
        </p:txBody>
      </p:sp>
      <p:sp>
        <p:nvSpPr>
          <p:cNvPr id="9" name="Номер слайда 8"/>
          <p:cNvSpPr>
            <a:spLocks noGrp="1"/>
          </p:cNvSpPr>
          <p:nvPr>
            <p:ph type="sldNum" sz="quarter" idx="12"/>
          </p:nvPr>
        </p:nvSpPr>
        <p:spPr/>
        <p:txBody>
          <a:bodyPr/>
          <a:lstStyle/>
          <a:p>
            <a:fld id="{5AA34845-1E7F-4D80-BBD6-06FB17DA8390}" type="slidenum">
              <a:rPr lang="et-EE" smtClean="0"/>
              <a:pPr/>
              <a:t>‹#›</a:t>
            </a:fld>
            <a:endParaRPr lang="et-E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E180483-5536-464C-8D3E-7547827D2290}" type="datetime1">
              <a:rPr lang="et-EE" smtClean="0"/>
              <a:pPr/>
              <a:t>28.04.2016</a:t>
            </a:fld>
            <a:endParaRPr lang="et-EE"/>
          </a:p>
        </p:txBody>
      </p:sp>
      <p:sp>
        <p:nvSpPr>
          <p:cNvPr id="4" name="Нижний колонтитул 3"/>
          <p:cNvSpPr>
            <a:spLocks noGrp="1"/>
          </p:cNvSpPr>
          <p:nvPr>
            <p:ph type="ftr" sz="quarter" idx="11"/>
          </p:nvPr>
        </p:nvSpPr>
        <p:spPr/>
        <p:txBody>
          <a:bodyPr/>
          <a:lstStyle/>
          <a:p>
            <a:r>
              <a:rPr lang="et-EE" smtClean="0"/>
              <a:t>Projekti toetsid Hasartmängumaksu Nõukogu ja Sotsiaalministeerium.</a:t>
            </a:r>
            <a:endParaRPr lang="et-EE"/>
          </a:p>
        </p:txBody>
      </p:sp>
      <p:sp>
        <p:nvSpPr>
          <p:cNvPr id="5" name="Номер слайда 4"/>
          <p:cNvSpPr>
            <a:spLocks noGrp="1"/>
          </p:cNvSpPr>
          <p:nvPr>
            <p:ph type="sldNum" sz="quarter" idx="12"/>
          </p:nvPr>
        </p:nvSpPr>
        <p:spPr/>
        <p:txBody>
          <a:bodyPr/>
          <a:lstStyle/>
          <a:p>
            <a:fld id="{5AA34845-1E7F-4D80-BBD6-06FB17DA8390}" type="slidenum">
              <a:rPr lang="et-EE" smtClean="0"/>
              <a:pPr/>
              <a:t>‹#›</a:t>
            </a:fld>
            <a:endParaRPr lang="et-E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3B96832-16C8-4103-BA5F-DC47A6A2148F}" type="datetime1">
              <a:rPr lang="et-EE" smtClean="0"/>
              <a:pPr/>
              <a:t>28.04.2016</a:t>
            </a:fld>
            <a:endParaRPr lang="et-EE"/>
          </a:p>
        </p:txBody>
      </p:sp>
      <p:sp>
        <p:nvSpPr>
          <p:cNvPr id="3" name="Нижний колонтитул 2"/>
          <p:cNvSpPr>
            <a:spLocks noGrp="1"/>
          </p:cNvSpPr>
          <p:nvPr>
            <p:ph type="ftr" sz="quarter" idx="11"/>
          </p:nvPr>
        </p:nvSpPr>
        <p:spPr/>
        <p:txBody>
          <a:bodyPr/>
          <a:lstStyle/>
          <a:p>
            <a:r>
              <a:rPr lang="et-EE" smtClean="0"/>
              <a:t>Projekti toetsid Hasartmängumaksu Nõukogu ja Sotsiaalministeerium.</a:t>
            </a:r>
            <a:endParaRPr lang="et-EE"/>
          </a:p>
        </p:txBody>
      </p:sp>
      <p:sp>
        <p:nvSpPr>
          <p:cNvPr id="4" name="Номер слайда 3"/>
          <p:cNvSpPr>
            <a:spLocks noGrp="1"/>
          </p:cNvSpPr>
          <p:nvPr>
            <p:ph type="sldNum" sz="quarter" idx="12"/>
          </p:nvPr>
        </p:nvSpPr>
        <p:spPr/>
        <p:txBody>
          <a:bodyPr/>
          <a:lstStyle/>
          <a:p>
            <a:fld id="{5AA34845-1E7F-4D80-BBD6-06FB17DA8390}" type="slidenum">
              <a:rPr lang="et-EE" smtClean="0"/>
              <a:pPr/>
              <a:t>‹#›</a:t>
            </a:fld>
            <a:endParaRPr lang="et-E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75F522E-890A-479F-BB75-1820A71EA732}" type="datetime1">
              <a:rPr lang="et-EE" smtClean="0"/>
              <a:pPr/>
              <a:t>28.04.2016</a:t>
            </a:fld>
            <a:endParaRPr lang="et-EE"/>
          </a:p>
        </p:txBody>
      </p:sp>
      <p:sp>
        <p:nvSpPr>
          <p:cNvPr id="6" name="Нижний колонтитул 5"/>
          <p:cNvSpPr>
            <a:spLocks noGrp="1"/>
          </p:cNvSpPr>
          <p:nvPr>
            <p:ph type="ftr" sz="quarter" idx="11"/>
          </p:nvPr>
        </p:nvSpPr>
        <p:spPr/>
        <p:txBody>
          <a:bodyPr/>
          <a:lstStyle/>
          <a:p>
            <a:r>
              <a:rPr lang="et-EE" smtClean="0"/>
              <a:t>Projekti toetsid Hasartmängumaksu Nõukogu ja Sotsiaalministeerium.</a:t>
            </a:r>
            <a:endParaRPr lang="et-EE"/>
          </a:p>
        </p:txBody>
      </p:sp>
      <p:sp>
        <p:nvSpPr>
          <p:cNvPr id="7" name="Номер слайда 6"/>
          <p:cNvSpPr>
            <a:spLocks noGrp="1"/>
          </p:cNvSpPr>
          <p:nvPr>
            <p:ph type="sldNum" sz="quarter" idx="12"/>
          </p:nvPr>
        </p:nvSpPr>
        <p:spPr/>
        <p:txBody>
          <a:bodyPr/>
          <a:lstStyle/>
          <a:p>
            <a:fld id="{5AA34845-1E7F-4D80-BBD6-06FB17DA8390}" type="slidenum">
              <a:rPr lang="et-EE" smtClean="0"/>
              <a:pPr/>
              <a:t>‹#›</a:t>
            </a:fld>
            <a:endParaRPr lang="et-E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15D33654-8118-47D3-9BB6-C74BF830A85D}" type="datetime1">
              <a:rPr lang="et-EE" smtClean="0"/>
              <a:pPr/>
              <a:t>28.04.2016</a:t>
            </a:fld>
            <a:endParaRPr lang="et-EE"/>
          </a:p>
        </p:txBody>
      </p:sp>
      <p:sp>
        <p:nvSpPr>
          <p:cNvPr id="6" name="Нижний колонтитул 5"/>
          <p:cNvSpPr>
            <a:spLocks noGrp="1"/>
          </p:cNvSpPr>
          <p:nvPr>
            <p:ph type="ftr" sz="quarter" idx="11"/>
          </p:nvPr>
        </p:nvSpPr>
        <p:spPr/>
        <p:txBody>
          <a:bodyPr/>
          <a:lstStyle/>
          <a:p>
            <a:r>
              <a:rPr lang="et-EE" smtClean="0"/>
              <a:t>Projekti toetsid Hasartmängumaksu Nõukogu ja Sotsiaalministeerium.</a:t>
            </a:r>
            <a:endParaRPr lang="et-EE"/>
          </a:p>
        </p:txBody>
      </p:sp>
      <p:sp>
        <p:nvSpPr>
          <p:cNvPr id="7" name="Номер слайда 6"/>
          <p:cNvSpPr>
            <a:spLocks noGrp="1"/>
          </p:cNvSpPr>
          <p:nvPr>
            <p:ph type="sldNum" sz="quarter" idx="12"/>
          </p:nvPr>
        </p:nvSpPr>
        <p:spPr>
          <a:xfrm>
            <a:off x="8077200" y="6356350"/>
            <a:ext cx="609600" cy="365125"/>
          </a:xfrm>
        </p:spPr>
        <p:txBody>
          <a:bodyPr/>
          <a:lstStyle/>
          <a:p>
            <a:fld id="{5AA34845-1E7F-4D80-BBD6-06FB17DA8390}" type="slidenum">
              <a:rPr lang="et-EE" smtClean="0"/>
              <a:pPr/>
              <a:t>‹#›</a:t>
            </a:fld>
            <a:endParaRPr lang="et-EE"/>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70A96BC-4816-42B3-93DC-F3D56E20EC2B}" type="datetime1">
              <a:rPr lang="et-EE" smtClean="0"/>
              <a:pPr/>
              <a:t>28.04.2016</a:t>
            </a:fld>
            <a:endParaRPr lang="et-EE"/>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t-EE" smtClean="0"/>
              <a:t>Projekti toetsid Hasartmängumaksu Nõukogu ja Sotsiaalministeerium.</a:t>
            </a:r>
            <a:endParaRPr lang="et-EE"/>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AA34845-1E7F-4D80-BBD6-06FB17DA8390}" type="slidenum">
              <a:rPr lang="et-EE" smtClean="0"/>
              <a:pPr/>
              <a:t>‹#›</a:t>
            </a:fld>
            <a:endParaRPr lang="et-EE"/>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oEJo5Ts4bhU"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hyperlink" Target="http://www.meis.ee/est" TargetMode="External"/><Relationship Id="rId21" Type="http://schemas.openxmlformats.org/officeDocument/2006/relationships/image" Target="../media/image23.gif"/><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5.jpeg"/><Relationship Id="rId16" Type="http://schemas.openxmlformats.org/officeDocument/2006/relationships/image" Target="../media/image18.png"/><Relationship Id="rId20" Type="http://schemas.openxmlformats.org/officeDocument/2006/relationships/image" Target="../media/image22.jpeg"/><Relationship Id="rId29"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jpeg"/><Relationship Id="rId24" Type="http://schemas.openxmlformats.org/officeDocument/2006/relationships/image" Target="../media/image26.jpeg"/><Relationship Id="rId32" Type="http://schemas.openxmlformats.org/officeDocument/2006/relationships/image" Target="../media/image34.jpe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jpeg"/><Relationship Id="rId19" Type="http://schemas.openxmlformats.org/officeDocument/2006/relationships/image" Target="../media/image21.jpeg"/><Relationship Id="rId31" Type="http://schemas.openxmlformats.org/officeDocument/2006/relationships/image" Target="../media/image33.jpe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jpeg"/><Relationship Id="rId22" Type="http://schemas.openxmlformats.org/officeDocument/2006/relationships/image" Target="../media/image24.jpeg"/><Relationship Id="rId27" Type="http://schemas.openxmlformats.org/officeDocument/2006/relationships/image" Target="../media/image29.jpeg"/><Relationship Id="rId30" Type="http://schemas.openxmlformats.org/officeDocument/2006/relationships/image" Target="../media/image32.gif"/></Relationships>
</file>

<file path=ppt/slides/_rels/slide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6.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5.xml"/><Relationship Id="rId5" Type="http://schemas.openxmlformats.org/officeDocument/2006/relationships/image" Target="../media/image48.jpeg"/><Relationship Id="rId4" Type="http://schemas.openxmlformats.org/officeDocument/2006/relationships/image" Target="../media/image47.jpeg"/></Relationships>
</file>

<file path=ppt/slides/_rels/slide7.xml.rels><?xml version="1.0" encoding="UTF-8" standalone="yes"?>
<Relationships xmlns="http://schemas.openxmlformats.org/package/2006/relationships"><Relationship Id="rId3" Type="http://schemas.openxmlformats.org/officeDocument/2006/relationships/hyperlink" Target="mailto:info@sscw.ee" TargetMode="External"/><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ctrTitle"/>
          </p:nvPr>
        </p:nvSpPr>
        <p:spPr>
          <a:xfrm>
            <a:off x="539552" y="1412776"/>
            <a:ext cx="8145072" cy="1131572"/>
          </a:xfrm>
        </p:spPr>
        <p:txBody>
          <a:bodyPr>
            <a:noAutofit/>
          </a:bodyPr>
          <a:lstStyle/>
          <a:p>
            <a:pPr algn="ctr"/>
            <a:r>
              <a:rPr lang="et-EE" sz="5400" dirty="0" smtClean="0">
                <a:solidFill>
                  <a:srgbClr val="F543DC"/>
                </a:solidFill>
              </a:rPr>
              <a:t>Sooline Võimestamine</a:t>
            </a:r>
            <a:r>
              <a:rPr lang="en-GB" sz="5400" dirty="0" smtClean="0">
                <a:solidFill>
                  <a:srgbClr val="F543DC"/>
                </a:solidFill>
              </a:rPr>
              <a:t/>
            </a:r>
            <a:br>
              <a:rPr lang="en-GB" sz="5400" dirty="0" smtClean="0">
                <a:solidFill>
                  <a:srgbClr val="F543DC"/>
                </a:solidFill>
              </a:rPr>
            </a:br>
            <a:r>
              <a:rPr lang="et-EE" sz="5400" dirty="0" smtClean="0">
                <a:solidFill>
                  <a:srgbClr val="F543DC"/>
                </a:solidFill>
              </a:rPr>
              <a:t> noorteprogramm</a:t>
            </a:r>
            <a:endParaRPr lang="et-EE" sz="5400" dirty="0">
              <a:solidFill>
                <a:srgbClr val="F543DC"/>
              </a:solidFill>
            </a:endParaRPr>
          </a:p>
        </p:txBody>
      </p:sp>
      <p:sp>
        <p:nvSpPr>
          <p:cNvPr id="18435" name="Alapealkiri 2"/>
          <p:cNvSpPr>
            <a:spLocks noGrp="1"/>
          </p:cNvSpPr>
          <p:nvPr>
            <p:ph type="subTitle" idx="1"/>
          </p:nvPr>
        </p:nvSpPr>
        <p:spPr>
          <a:xfrm>
            <a:off x="611560" y="3140969"/>
            <a:ext cx="8280920" cy="2232247"/>
          </a:xfrm>
        </p:spPr>
        <p:txBody>
          <a:bodyPr>
            <a:normAutofit/>
          </a:bodyPr>
          <a:lstStyle/>
          <a:p>
            <a:pPr marR="0" algn="l" eaLnBrk="1" hangingPunct="1">
              <a:spcBef>
                <a:spcPts val="600"/>
              </a:spcBef>
              <a:spcAft>
                <a:spcPts val="600"/>
              </a:spcAft>
            </a:pPr>
            <a:r>
              <a:rPr lang="et-EE" sz="2300" dirty="0" smtClean="0">
                <a:solidFill>
                  <a:schemeClr val="bg1"/>
                </a:solidFill>
              </a:rPr>
              <a:t>Korraldab: Sillamäe Lastekaitse Ühing</a:t>
            </a:r>
          </a:p>
          <a:p>
            <a:pPr marR="0" algn="l" eaLnBrk="1" hangingPunct="1">
              <a:spcBef>
                <a:spcPts val="600"/>
              </a:spcBef>
              <a:spcAft>
                <a:spcPts val="600"/>
              </a:spcAft>
            </a:pPr>
            <a:r>
              <a:rPr lang="et-EE" sz="2300" dirty="0" smtClean="0">
                <a:solidFill>
                  <a:schemeClr val="bg1"/>
                </a:solidFill>
              </a:rPr>
              <a:t>Koolitab:</a:t>
            </a:r>
            <a:r>
              <a:rPr lang="en-US" sz="2300" dirty="0" smtClean="0">
                <a:solidFill>
                  <a:schemeClr val="bg1"/>
                </a:solidFill>
              </a:rPr>
              <a:t> </a:t>
            </a:r>
            <a:r>
              <a:rPr lang="et-EE" sz="2300" dirty="0" smtClean="0">
                <a:solidFill>
                  <a:schemeClr val="bg1"/>
                </a:solidFill>
              </a:rPr>
              <a:t>Peace Child Eesti</a:t>
            </a:r>
          </a:p>
          <a:p>
            <a:pPr marR="0" algn="l">
              <a:spcBef>
                <a:spcPts val="600"/>
              </a:spcBef>
              <a:spcAft>
                <a:spcPts val="600"/>
              </a:spcAft>
            </a:pPr>
            <a:r>
              <a:rPr lang="et-EE" sz="2300" dirty="0" smtClean="0">
                <a:solidFill>
                  <a:schemeClr val="bg1"/>
                </a:solidFill>
              </a:rPr>
              <a:t>Toetavad: Hasartmängumaksu Nõukogu ja Sotsiaalministeerium.</a:t>
            </a:r>
          </a:p>
        </p:txBody>
      </p:sp>
      <p:pic>
        <p:nvPicPr>
          <p:cNvPr id="1031" name="Picture 7" descr="C:\Users\hp\Desktop\sotmin.jpg"/>
          <p:cNvPicPr>
            <a:picLocks noChangeAspect="1" noChangeArrowheads="1"/>
          </p:cNvPicPr>
          <p:nvPr/>
        </p:nvPicPr>
        <p:blipFill>
          <a:blip r:embed="rId2" cstate="print"/>
          <a:srcRect/>
          <a:stretch>
            <a:fillRect/>
          </a:stretch>
        </p:blipFill>
        <p:spPr bwMode="auto">
          <a:xfrm>
            <a:off x="5580112" y="5373216"/>
            <a:ext cx="2768925" cy="1080120"/>
          </a:xfrm>
          <a:prstGeom prst="rect">
            <a:avLst/>
          </a:prstGeom>
          <a:noFill/>
        </p:spPr>
      </p:pic>
      <p:pic>
        <p:nvPicPr>
          <p:cNvPr id="1033" name="Picture 9" descr="http://www.sscw.ee/public/Logod/Sponsors/Hasart_Logo.jpg"/>
          <p:cNvPicPr>
            <a:picLocks noChangeAspect="1" noChangeArrowheads="1"/>
          </p:cNvPicPr>
          <p:nvPr/>
        </p:nvPicPr>
        <p:blipFill>
          <a:blip r:embed="rId3" cstate="print"/>
          <a:srcRect/>
          <a:stretch>
            <a:fillRect/>
          </a:stretch>
        </p:blipFill>
        <p:spPr bwMode="auto">
          <a:xfrm>
            <a:off x="1907704" y="5351614"/>
            <a:ext cx="3240360" cy="110172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6286500" y="0"/>
            <a:ext cx="2857500" cy="2143125"/>
          </a:xfrm>
          <a:prstGeom prst="rect">
            <a:avLst/>
          </a:prstGeom>
          <a:noFill/>
          <a:ln w="9525">
            <a:noFill/>
            <a:miter lim="800000"/>
            <a:headEnd/>
            <a:tailEnd/>
          </a:ln>
        </p:spPr>
      </p:pic>
      <p:sp>
        <p:nvSpPr>
          <p:cNvPr id="19459" name="Pealkiri 1"/>
          <p:cNvSpPr>
            <a:spLocks noGrp="1"/>
          </p:cNvSpPr>
          <p:nvPr>
            <p:ph type="title"/>
          </p:nvPr>
        </p:nvSpPr>
        <p:spPr/>
        <p:txBody>
          <a:bodyPr/>
          <a:lstStyle/>
          <a:p>
            <a:pPr eaLnBrk="1" hangingPunct="1"/>
            <a:r>
              <a:rPr lang="et-EE" smtClean="0"/>
              <a:t>Projekt</a:t>
            </a:r>
          </a:p>
        </p:txBody>
      </p:sp>
      <p:sp>
        <p:nvSpPr>
          <p:cNvPr id="3" name="Sisu kohatäide 2"/>
          <p:cNvSpPr>
            <a:spLocks noGrp="1"/>
          </p:cNvSpPr>
          <p:nvPr>
            <p:ph idx="1"/>
          </p:nvPr>
        </p:nvSpPr>
        <p:spPr>
          <a:xfrm>
            <a:off x="357188" y="2214563"/>
            <a:ext cx="8229600" cy="4103687"/>
          </a:xfrm>
        </p:spPr>
        <p:txBody>
          <a:bodyPr>
            <a:normAutofit fontScale="92500" lnSpcReduction="10000"/>
          </a:bodyPr>
          <a:lstStyle/>
          <a:p>
            <a:pPr algn="just">
              <a:defRPr/>
            </a:pPr>
            <a:r>
              <a:rPr lang="et-EE" b="1" dirty="0" smtClean="0"/>
              <a:t>Projekt „Sooline Võimestamine noorteprogramm“ </a:t>
            </a:r>
            <a:r>
              <a:rPr lang="et-EE" dirty="0" smtClean="0"/>
              <a:t>on noortele suunatud projekt, mis </a:t>
            </a:r>
            <a:r>
              <a:rPr lang="et-EE" b="1" dirty="0" smtClean="0"/>
              <a:t>käsitleb eelkõige soorolle ja soostereotüüpe, seetõttu, et naised on endiselt ebasoodsamas olukorras nii otsustusprotsessis, töövõimalustes, peremudelites ja teistes olulistes küsimustes ning Eesti ühiskonnas valitseb traditsiooniline suhtumine soorollidesse</a:t>
            </a:r>
            <a:r>
              <a:rPr lang="et-EE" dirty="0" smtClean="0"/>
              <a:t>. Projekt koosneb interaktiivsetest hariduslikest tegevustest, viiakse läbi  infokampaania ja koolitused kohalikes koolides ning projekti peaüritusena on lõplik noorteseminar Tallinnas.</a:t>
            </a:r>
            <a:endParaRPr lang="et-EE" dirty="0"/>
          </a:p>
        </p:txBody>
      </p:sp>
      <p:sp>
        <p:nvSpPr>
          <p:cNvPr id="5" name="Нижний колонтитул 3"/>
          <p:cNvSpPr>
            <a:spLocks noGrp="1"/>
          </p:cNvSpPr>
          <p:nvPr>
            <p:ph type="ftr" sz="quarter" idx="11"/>
          </p:nvPr>
        </p:nvSpPr>
        <p:spPr>
          <a:xfrm>
            <a:off x="1071563" y="6356350"/>
            <a:ext cx="7643812" cy="365125"/>
          </a:xfrm>
        </p:spPr>
        <p:txBody>
          <a:bodyPr/>
          <a:lstStyle/>
          <a:p>
            <a:pPr>
              <a:defRPr/>
            </a:pPr>
            <a:r>
              <a:rPr lang="et-EE" smtClean="0"/>
              <a:t>Projekti toetsid Hasartmängumaksu Nõukogu ja Sotsiaalministeerium.</a:t>
            </a:r>
            <a:endParaRPr lang="et-EE"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7068276" y="1"/>
            <a:ext cx="2075723" cy="1556792"/>
          </a:xfrm>
          <a:prstGeom prst="rect">
            <a:avLst/>
          </a:prstGeom>
          <a:noFill/>
          <a:ln w="9525">
            <a:noFill/>
            <a:miter lim="800000"/>
            <a:headEnd/>
            <a:tailEnd/>
          </a:ln>
        </p:spPr>
      </p:pic>
      <p:sp>
        <p:nvSpPr>
          <p:cNvPr id="19459" name="Pealkiri 1"/>
          <p:cNvSpPr>
            <a:spLocks noGrp="1"/>
          </p:cNvSpPr>
          <p:nvPr>
            <p:ph type="title"/>
          </p:nvPr>
        </p:nvSpPr>
        <p:spPr>
          <a:xfrm>
            <a:off x="457200" y="704088"/>
            <a:ext cx="8229600" cy="780696"/>
          </a:xfrm>
        </p:spPr>
        <p:txBody>
          <a:bodyPr>
            <a:normAutofit fontScale="90000"/>
          </a:bodyPr>
          <a:lstStyle/>
          <a:p>
            <a:pPr eaLnBrk="1" hangingPunct="1"/>
            <a:r>
              <a:rPr lang="et-EE" dirty="0" smtClean="0"/>
              <a:t>Projekt</a:t>
            </a:r>
            <a:endParaRPr lang="et-EE" i="1" dirty="0" smtClean="0"/>
          </a:p>
        </p:txBody>
      </p:sp>
      <p:sp>
        <p:nvSpPr>
          <p:cNvPr id="3" name="Sisu kohatäide 2"/>
          <p:cNvSpPr>
            <a:spLocks noGrp="1"/>
          </p:cNvSpPr>
          <p:nvPr>
            <p:ph idx="1"/>
          </p:nvPr>
        </p:nvSpPr>
        <p:spPr>
          <a:xfrm>
            <a:off x="357188" y="1700809"/>
            <a:ext cx="8229600" cy="4617442"/>
          </a:xfrm>
        </p:spPr>
        <p:txBody>
          <a:bodyPr>
            <a:noAutofit/>
          </a:bodyPr>
          <a:lstStyle/>
          <a:p>
            <a:pPr algn="just"/>
            <a:r>
              <a:rPr lang="et-EE" sz="2000" b="1" dirty="0" smtClean="0"/>
              <a:t>Projekti eesmärgiks on edendada koolinoorte seas teadlikkust sügavalt juurdunud soolisest ebavõrdsusest igapäevases sotsiaalses kontekstis ning stereotüüpidest ja eelarvamustest, mis seda toidavad ning luua vahendeid ebavõrdsuse vähendamiseks</a:t>
            </a:r>
            <a:r>
              <a:rPr lang="et-EE" sz="2000" dirty="0" smtClean="0"/>
              <a:t>. Edendada soorollide ja –stereotüüpide alast diskussiooni, mis on vajalik konstruktiivsete lahenduste leidmiseks. Pakkuda soolise võrdõiguslikkuse alaseid konstruktiivseid teadmisi ja oskusi haridussüsteemis, et tagada varajane sekkumine eelarvamuste ja stereotüüpide kinnistumisse.  </a:t>
            </a:r>
          </a:p>
          <a:p>
            <a:pPr algn="just"/>
            <a:r>
              <a:rPr lang="et-EE" sz="2000" b="1" dirty="0" smtClean="0"/>
              <a:t>Projekti sihtgrupiks on Tallinna ja Ida –Virumaa üldhariduskoolide gümnaasiumiklasside õpilased</a:t>
            </a:r>
            <a:r>
              <a:rPr lang="et-EE" sz="2000" dirty="0" smtClean="0"/>
              <a:t> ja noored 17-26 aastat ja erinevad kohalikud noorteorganisatsioonid ja mittetulundusühendused läbi eelnevate projektide ja tegevuse kaudu loodud koostöövõrgustiku. </a:t>
            </a:r>
          </a:p>
        </p:txBody>
      </p:sp>
      <p:sp>
        <p:nvSpPr>
          <p:cNvPr id="5" name="Нижний колонтитул 3"/>
          <p:cNvSpPr>
            <a:spLocks noGrp="1"/>
          </p:cNvSpPr>
          <p:nvPr>
            <p:ph type="ftr" sz="quarter" idx="11"/>
          </p:nvPr>
        </p:nvSpPr>
        <p:spPr>
          <a:xfrm>
            <a:off x="1071563" y="6356350"/>
            <a:ext cx="7643812" cy="365125"/>
          </a:xfrm>
        </p:spPr>
        <p:txBody>
          <a:bodyPr/>
          <a:lstStyle/>
          <a:p>
            <a:pPr>
              <a:defRPr/>
            </a:pPr>
            <a:r>
              <a:rPr lang="et-EE" smtClean="0"/>
              <a:t>Projekti toetsid Hasartmängumaksu Nõukogu ja Sotsiaalministeerium.</a:t>
            </a:r>
            <a:endParaRPr lang="et-E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Projekti tegevused</a:t>
            </a:r>
            <a:endParaRPr lang="et-EE" dirty="0"/>
          </a:p>
        </p:txBody>
      </p:sp>
      <p:sp>
        <p:nvSpPr>
          <p:cNvPr id="3" name="Content Placeholder 2"/>
          <p:cNvSpPr>
            <a:spLocks noGrp="1"/>
          </p:cNvSpPr>
          <p:nvPr>
            <p:ph idx="1"/>
          </p:nvPr>
        </p:nvSpPr>
        <p:spPr>
          <a:xfrm>
            <a:off x="457200" y="2060848"/>
            <a:ext cx="8363272" cy="4263752"/>
          </a:xfrm>
        </p:spPr>
        <p:txBody>
          <a:bodyPr>
            <a:normAutofit/>
          </a:bodyPr>
          <a:lstStyle/>
          <a:p>
            <a:pPr>
              <a:defRPr/>
            </a:pPr>
            <a:r>
              <a:rPr lang="et-EE" sz="2800" dirty="0" smtClean="0"/>
              <a:t>interaktiivsetest hariduslikest tegevustest</a:t>
            </a:r>
            <a:r>
              <a:rPr lang="en-GB" sz="2800" dirty="0" smtClean="0"/>
              <a:t> </a:t>
            </a:r>
            <a:r>
              <a:rPr lang="en-GB" sz="2800" dirty="0" err="1" smtClean="0"/>
              <a:t>ja</a:t>
            </a:r>
            <a:r>
              <a:rPr lang="en-GB" sz="2800" dirty="0" smtClean="0"/>
              <a:t> </a:t>
            </a:r>
            <a:r>
              <a:rPr lang="et-EE" sz="2800" b="1" dirty="0" smtClean="0"/>
              <a:t>koolitused</a:t>
            </a:r>
            <a:r>
              <a:rPr lang="en-GB" sz="2800" b="1" dirty="0" smtClean="0"/>
              <a:t> (</a:t>
            </a:r>
            <a:r>
              <a:rPr lang="en-GB" sz="2800" b="1" dirty="0" err="1" smtClean="0"/>
              <a:t>workshopid</a:t>
            </a:r>
            <a:r>
              <a:rPr lang="en-GB" sz="2800" b="1" dirty="0" smtClean="0"/>
              <a:t>)</a:t>
            </a:r>
            <a:r>
              <a:rPr lang="et-EE" sz="2800" b="1" dirty="0" smtClean="0"/>
              <a:t> kohalikes koolides </a:t>
            </a:r>
            <a:endParaRPr lang="en-GB" sz="2800" b="1" dirty="0" smtClean="0"/>
          </a:p>
          <a:p>
            <a:pPr algn="just">
              <a:defRPr/>
            </a:pPr>
            <a:r>
              <a:rPr lang="et-EE" sz="2800" dirty="0" smtClean="0"/>
              <a:t>viiakse läbi  </a:t>
            </a:r>
            <a:r>
              <a:rPr lang="et-EE" sz="2800" b="1" dirty="0" smtClean="0"/>
              <a:t>infokampaania</a:t>
            </a:r>
            <a:endParaRPr lang="en-GB" sz="2800" b="1" dirty="0" smtClean="0"/>
          </a:p>
          <a:p>
            <a:pPr>
              <a:defRPr/>
            </a:pPr>
            <a:r>
              <a:rPr lang="et-EE" sz="2800" b="1" dirty="0" smtClean="0"/>
              <a:t>kohaliku tasandi noorte hoiakute uuring </a:t>
            </a:r>
            <a:r>
              <a:rPr lang="et-EE" sz="2800" dirty="0" smtClean="0"/>
              <a:t>- eesmärgiga kaardistada noorte suhtumine soorollidesse ja stereotüüpidesse. Viiakse läbi paralleelselt koolitusteg</a:t>
            </a:r>
            <a:endParaRPr lang="en-GB" sz="2800" dirty="0" smtClean="0"/>
          </a:p>
          <a:p>
            <a:pPr>
              <a:defRPr/>
            </a:pPr>
            <a:r>
              <a:rPr lang="en-GB" sz="2800" b="1" dirty="0" smtClean="0"/>
              <a:t>P</a:t>
            </a:r>
            <a:r>
              <a:rPr lang="et-EE" sz="2800" b="1" dirty="0" smtClean="0"/>
              <a:t>rojekti peaüritusena on lõplik seminar</a:t>
            </a:r>
            <a:r>
              <a:rPr lang="en-GB" sz="2800" b="1" dirty="0" smtClean="0"/>
              <a:t>-</a:t>
            </a:r>
            <a:r>
              <a:rPr lang="en-GB" sz="2800" b="1" dirty="0" err="1" smtClean="0"/>
              <a:t>konverents</a:t>
            </a:r>
            <a:r>
              <a:rPr lang="et-EE" sz="2800" b="1" dirty="0" smtClean="0"/>
              <a:t> Tallinnas</a:t>
            </a:r>
            <a:r>
              <a:rPr lang="en-GB" sz="2800" b="1" dirty="0" smtClean="0"/>
              <a:t> 25.05.2016</a:t>
            </a:r>
            <a:r>
              <a:rPr lang="et-EE" sz="2800" b="1" dirty="0" smtClean="0"/>
              <a:t>.</a:t>
            </a:r>
          </a:p>
          <a:p>
            <a:endParaRPr lang="et-EE" dirty="0"/>
          </a:p>
        </p:txBody>
      </p:sp>
      <p:sp>
        <p:nvSpPr>
          <p:cNvPr id="4" name="Footer Placeholder 3"/>
          <p:cNvSpPr>
            <a:spLocks noGrp="1"/>
          </p:cNvSpPr>
          <p:nvPr>
            <p:ph type="ftr" sz="quarter" idx="11"/>
          </p:nvPr>
        </p:nvSpPr>
        <p:spPr>
          <a:xfrm>
            <a:off x="1187624" y="6356350"/>
            <a:ext cx="4832176" cy="365125"/>
          </a:xfrm>
        </p:spPr>
        <p:txBody>
          <a:bodyPr/>
          <a:lstStyle/>
          <a:p>
            <a:r>
              <a:rPr lang="et-EE" dirty="0" smtClean="0"/>
              <a:t>Projekti toetsid Hasartmängumaksu Nõukogu ja Sotsiaalministeerium.</a:t>
            </a:r>
            <a:endParaRPr lang="et-EE" dirty="0"/>
          </a:p>
        </p:txBody>
      </p:sp>
      <p:pic>
        <p:nvPicPr>
          <p:cNvPr id="6" name="Picture 2"/>
          <p:cNvPicPr>
            <a:picLocks noChangeAspect="1" noChangeArrowheads="1"/>
          </p:cNvPicPr>
          <p:nvPr/>
        </p:nvPicPr>
        <p:blipFill>
          <a:blip r:embed="rId2" cstate="print"/>
          <a:srcRect/>
          <a:stretch>
            <a:fillRect/>
          </a:stretch>
        </p:blipFill>
        <p:spPr bwMode="auto">
          <a:xfrm>
            <a:off x="6286500" y="0"/>
            <a:ext cx="2857500" cy="21431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ctrTitle"/>
          </p:nvPr>
        </p:nvSpPr>
        <p:spPr/>
        <p:txBody>
          <a:bodyPr>
            <a:normAutofit/>
          </a:bodyPr>
          <a:lstStyle/>
          <a:p>
            <a:pPr algn="ctr"/>
            <a:r>
              <a:rPr lang="et-EE" sz="4800" dirty="0" smtClean="0">
                <a:solidFill>
                  <a:srgbClr val="F543DC"/>
                </a:solidFill>
              </a:rPr>
              <a:t>Sooline võimendamine WORKSHOP</a:t>
            </a:r>
            <a:endParaRPr lang="et-EE" sz="4800" dirty="0">
              <a:solidFill>
                <a:srgbClr val="F543DC"/>
              </a:solidFill>
            </a:endParaRPr>
          </a:p>
        </p:txBody>
      </p:sp>
      <p:sp>
        <p:nvSpPr>
          <p:cNvPr id="3" name="Alapealkiri 2"/>
          <p:cNvSpPr>
            <a:spLocks noGrp="1"/>
          </p:cNvSpPr>
          <p:nvPr>
            <p:ph type="subTitle" idx="1"/>
          </p:nvPr>
        </p:nvSpPr>
        <p:spPr>
          <a:xfrm>
            <a:off x="714348" y="3714752"/>
            <a:ext cx="7854696" cy="1752600"/>
          </a:xfrm>
        </p:spPr>
        <p:txBody>
          <a:bodyPr/>
          <a:lstStyle/>
          <a:p>
            <a:r>
              <a:rPr lang="et-EE" dirty="0" err="1" smtClean="0"/>
              <a:t>Peace</a:t>
            </a:r>
            <a:r>
              <a:rPr lang="et-EE" dirty="0" smtClean="0"/>
              <a:t> </a:t>
            </a:r>
            <a:r>
              <a:rPr lang="et-EE" dirty="0" err="1" smtClean="0"/>
              <a:t>Child</a:t>
            </a:r>
            <a:r>
              <a:rPr lang="et-EE" dirty="0" smtClean="0"/>
              <a:t> Eesti</a:t>
            </a:r>
            <a:endParaRPr lang="et-EE" dirty="0"/>
          </a:p>
        </p:txBody>
      </p:sp>
      <p:pic>
        <p:nvPicPr>
          <p:cNvPr id="28674" name="Picture 2" descr="http://www.sukupuolisilmalasit.fi/Resource.phx/sukupuolisilmalasit/english/index.htx.i143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71472" y="3643314"/>
            <a:ext cx="4429125" cy="2657475"/>
          </a:xfrm>
          <a:prstGeom prst="rect">
            <a:avLst/>
          </a:prstGeom>
          <a:noFill/>
        </p:spPr>
      </p:pic>
      <p:pic>
        <p:nvPicPr>
          <p:cNvPr id="28676" name="Picture 4"/>
          <p:cNvPicPr>
            <a:picLocks noChangeAspect="1" noChangeArrowheads="1"/>
          </p:cNvPicPr>
          <p:nvPr/>
        </p:nvPicPr>
        <p:blipFill>
          <a:blip r:embed="rId3" cstate="print"/>
          <a:srcRect r="9779"/>
          <a:stretch>
            <a:fillRect/>
          </a:stretch>
        </p:blipFill>
        <p:spPr bwMode="auto">
          <a:xfrm>
            <a:off x="6516217" y="4293096"/>
            <a:ext cx="1656183" cy="205778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6286500" y="0"/>
            <a:ext cx="2857500" cy="2143125"/>
          </a:xfrm>
          <a:prstGeom prst="rect">
            <a:avLst/>
          </a:prstGeom>
          <a:noFill/>
          <a:ln w="9525">
            <a:noFill/>
            <a:miter lim="800000"/>
            <a:headEnd/>
            <a:tailEnd/>
          </a:ln>
        </p:spPr>
      </p:pic>
      <p:sp>
        <p:nvSpPr>
          <p:cNvPr id="21507" name="Pealkiri 1"/>
          <p:cNvSpPr>
            <a:spLocks noGrp="1"/>
          </p:cNvSpPr>
          <p:nvPr>
            <p:ph type="title"/>
          </p:nvPr>
        </p:nvSpPr>
        <p:spPr/>
        <p:txBody>
          <a:bodyPr/>
          <a:lstStyle/>
          <a:p>
            <a:pPr eaLnBrk="1" hangingPunct="1"/>
            <a:r>
              <a:rPr lang="et-EE" dirty="0" smtClean="0"/>
              <a:t>Workshop</a:t>
            </a:r>
          </a:p>
        </p:txBody>
      </p:sp>
      <p:sp>
        <p:nvSpPr>
          <p:cNvPr id="21508" name="Sisu kohatäide 2"/>
          <p:cNvSpPr>
            <a:spLocks noGrp="1"/>
          </p:cNvSpPr>
          <p:nvPr>
            <p:ph idx="1"/>
          </p:nvPr>
        </p:nvSpPr>
        <p:spPr>
          <a:xfrm>
            <a:off x="214313" y="2325688"/>
            <a:ext cx="8472487" cy="4389437"/>
          </a:xfrm>
        </p:spPr>
        <p:txBody>
          <a:bodyPr/>
          <a:lstStyle/>
          <a:p>
            <a:pPr algn="just" eaLnBrk="1" hangingPunct="1"/>
            <a:r>
              <a:rPr lang="et-EE" dirty="0" smtClean="0"/>
              <a:t>Igas workshop’is osalejaid </a:t>
            </a:r>
            <a:r>
              <a:rPr lang="en-GB" dirty="0" smtClean="0"/>
              <a:t>30-40</a:t>
            </a:r>
            <a:r>
              <a:rPr lang="et-EE" dirty="0" smtClean="0"/>
              <a:t> inimest.</a:t>
            </a:r>
          </a:p>
          <a:p>
            <a:pPr algn="just" eaLnBrk="1" hangingPunct="1"/>
            <a:r>
              <a:rPr lang="et-EE" dirty="0" smtClean="0"/>
              <a:t>Kestvus </a:t>
            </a:r>
            <a:r>
              <a:rPr lang="en-GB" dirty="0" err="1" smtClean="0"/>
              <a:t>kuni</a:t>
            </a:r>
            <a:r>
              <a:rPr lang="en-GB" dirty="0" smtClean="0"/>
              <a:t> 2</a:t>
            </a:r>
            <a:r>
              <a:rPr lang="et-EE" dirty="0" smtClean="0"/>
              <a:t> tundi.</a:t>
            </a:r>
          </a:p>
          <a:p>
            <a:pPr algn="just" eaLnBrk="1" hangingPunct="1"/>
            <a:r>
              <a:rPr lang="et-EE" dirty="0" smtClean="0"/>
              <a:t>Oodatud on võrdselt mõlema soo esindajad, erinevas vanuses. </a:t>
            </a:r>
          </a:p>
          <a:p>
            <a:pPr algn="just" eaLnBrk="1" hangingPunct="1"/>
            <a:r>
              <a:rPr lang="et-EE" dirty="0" smtClean="0"/>
              <a:t>Käsitlemisele tulevad erinevad soolise võrdõiguslikkuse ja soo mõistega üldisemalt seotud teemad nagu stereotüübid, eesmärgi seadmine ja takistused, juht ja juhi roll ühiskonnas ning muud teemad.</a:t>
            </a:r>
          </a:p>
        </p:txBody>
      </p:sp>
      <p:sp>
        <p:nvSpPr>
          <p:cNvPr id="6" name="Нижний колонтитул 3"/>
          <p:cNvSpPr>
            <a:spLocks noGrp="1"/>
          </p:cNvSpPr>
          <p:nvPr>
            <p:ph type="ftr" sz="quarter" idx="11"/>
          </p:nvPr>
        </p:nvSpPr>
        <p:spPr>
          <a:xfrm>
            <a:off x="1357313" y="6356350"/>
            <a:ext cx="7643812" cy="365125"/>
          </a:xfrm>
        </p:spPr>
        <p:txBody>
          <a:bodyPr/>
          <a:lstStyle/>
          <a:p>
            <a:pPr>
              <a:defRPr/>
            </a:pPr>
            <a:r>
              <a:rPr lang="et-EE" smtClean="0"/>
              <a:t>Projekti toetsid Hasartmängumaksu Nõukogu ja Sotsiaalministeerium.</a:t>
            </a:r>
            <a:endParaRPr lang="et-EE"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dirty="0" smtClean="0">
                <a:solidFill>
                  <a:srgbClr val="7030A0"/>
                </a:solidFill>
              </a:rPr>
              <a:t>Kas soo küsimused on olulised?</a:t>
            </a:r>
            <a:endParaRPr lang="et-EE" dirty="0">
              <a:solidFill>
                <a:srgbClr val="7030A0"/>
              </a:solidFill>
            </a:endParaRPr>
          </a:p>
        </p:txBody>
      </p:sp>
      <p:sp>
        <p:nvSpPr>
          <p:cNvPr id="3" name="Sisu kohatäide 2"/>
          <p:cNvSpPr>
            <a:spLocks noGrp="1"/>
          </p:cNvSpPr>
          <p:nvPr>
            <p:ph idx="1"/>
          </p:nvPr>
        </p:nvSpPr>
        <p:spPr/>
        <p:txBody>
          <a:bodyPr>
            <a:normAutofit lnSpcReduction="10000"/>
          </a:bodyPr>
          <a:lstStyle/>
          <a:p>
            <a:r>
              <a:rPr lang="et-EE" dirty="0" smtClean="0"/>
              <a:t>Käesoleva projekti eesmärgiks on tõsta teadlikkust soo teemadega seotud küsimustes ja edendada vastuvõtlikkust vajalike sotsiaalsete muutuste suhtes.</a:t>
            </a:r>
          </a:p>
          <a:p>
            <a:r>
              <a:rPr lang="et-EE" dirty="0" smtClean="0"/>
              <a:t>Kas </a:t>
            </a:r>
            <a:r>
              <a:rPr lang="et-EE" dirty="0"/>
              <a:t>tänapäeva Eestis on vaja projekti, mis keskendub soolisele võimendamisele? </a:t>
            </a:r>
            <a:endParaRPr lang="et-EE" dirty="0" smtClean="0"/>
          </a:p>
          <a:p>
            <a:pPr lvl="1"/>
            <a:r>
              <a:rPr lang="et-EE" dirty="0" smtClean="0"/>
              <a:t>Põhikoolist </a:t>
            </a:r>
            <a:r>
              <a:rPr lang="et-EE" dirty="0"/>
              <a:t>väljakukkuvatest ja lastekodudes viibivatest lastest on umbes 2/3 poisid, samal ajal kui üliõpilaste hulgas on meeste osakaal kõigest 1/3</a:t>
            </a:r>
            <a:r>
              <a:rPr lang="et-EE" dirty="0" smtClean="0"/>
              <a:t>.</a:t>
            </a:r>
          </a:p>
          <a:p>
            <a:pPr lvl="1"/>
            <a:r>
              <a:rPr lang="et-EE" dirty="0" smtClean="0"/>
              <a:t>Täisajaga töötavate naiste palk on meeste palgast 71%.</a:t>
            </a:r>
          </a:p>
          <a:p>
            <a:pPr lvl="1"/>
            <a:r>
              <a:rPr lang="et-EE" dirty="0" smtClean="0"/>
              <a:t>Naised tegelevad </a:t>
            </a:r>
            <a:r>
              <a:rPr lang="et-EE" dirty="0"/>
              <a:t>rutiinsete igapäevatöödega, meestele jäävad perioodilisemad ja suuremad tööd. </a:t>
            </a:r>
          </a:p>
          <a:p>
            <a:pPr lvl="1"/>
            <a:endParaRPr lang="et-EE" dirty="0"/>
          </a:p>
          <a:p>
            <a:pPr lvl="1"/>
            <a:endParaRPr lang="et-EE" dirty="0"/>
          </a:p>
          <a:p>
            <a:endParaRPr lang="et-EE" dirty="0"/>
          </a:p>
        </p:txBody>
      </p:sp>
      <p:sp>
        <p:nvSpPr>
          <p:cNvPr id="4" name="Footer Placeholder 3"/>
          <p:cNvSpPr>
            <a:spLocks noGrp="1"/>
          </p:cNvSpPr>
          <p:nvPr>
            <p:ph type="ftr" sz="quarter" idx="11"/>
          </p:nvPr>
        </p:nvSpPr>
        <p:spPr>
          <a:xfrm>
            <a:off x="1619672" y="6356350"/>
            <a:ext cx="6624736" cy="365125"/>
          </a:xfrm>
        </p:spPr>
        <p:txBody>
          <a:bodyPr/>
          <a:lstStyle/>
          <a:p>
            <a:r>
              <a:rPr lang="et-EE" dirty="0" smtClean="0"/>
              <a:t>Projekti toetsid Hasartmängumaksu Nõukogu ja Sotsiaalministeerium.</a:t>
            </a:r>
            <a:endParaRPr lang="et-EE"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solidFill>
                  <a:srgbClr val="F543DC"/>
                </a:solidFill>
              </a:rPr>
              <a:t>Soo </a:t>
            </a:r>
            <a:r>
              <a:rPr lang="et-EE" dirty="0" smtClean="0">
                <a:solidFill>
                  <a:srgbClr val="0070C0"/>
                </a:solidFill>
              </a:rPr>
              <a:t>eri</a:t>
            </a:r>
            <a:r>
              <a:rPr lang="et-EE" dirty="0" smtClean="0">
                <a:solidFill>
                  <a:srgbClr val="F543DC"/>
                </a:solidFill>
              </a:rPr>
              <a:t>nev</a:t>
            </a:r>
            <a:r>
              <a:rPr lang="et-EE" dirty="0" smtClean="0"/>
              <a:t> </a:t>
            </a:r>
            <a:r>
              <a:rPr lang="et-EE" dirty="0" smtClean="0">
                <a:solidFill>
                  <a:srgbClr val="0070C0"/>
                </a:solidFill>
              </a:rPr>
              <a:t>tähen</a:t>
            </a:r>
            <a:r>
              <a:rPr lang="et-EE" dirty="0" smtClean="0">
                <a:solidFill>
                  <a:srgbClr val="F543DC"/>
                </a:solidFill>
              </a:rPr>
              <a:t>dus</a:t>
            </a:r>
            <a:endParaRPr lang="et-EE" dirty="0">
              <a:solidFill>
                <a:srgbClr val="F543DC"/>
              </a:solidFill>
            </a:endParaRPr>
          </a:p>
        </p:txBody>
      </p:sp>
      <p:sp>
        <p:nvSpPr>
          <p:cNvPr id="3" name="Sisu kohatäide 2"/>
          <p:cNvSpPr>
            <a:spLocks noGrp="1"/>
          </p:cNvSpPr>
          <p:nvPr>
            <p:ph idx="1"/>
          </p:nvPr>
        </p:nvSpPr>
        <p:spPr>
          <a:xfrm>
            <a:off x="428596" y="2285992"/>
            <a:ext cx="8229600" cy="3500462"/>
          </a:xfrm>
        </p:spPr>
        <p:txBody>
          <a:bodyPr>
            <a:normAutofit/>
          </a:bodyPr>
          <a:lstStyle/>
          <a:p>
            <a:r>
              <a:rPr lang="et-EE" u="sng" dirty="0" smtClean="0"/>
              <a:t>Bioloogiline sugu</a:t>
            </a:r>
            <a:r>
              <a:rPr lang="et-EE" dirty="0" smtClean="0"/>
              <a:t>, millega oleme sündinud. </a:t>
            </a:r>
          </a:p>
          <a:p>
            <a:pPr algn="just"/>
            <a:r>
              <a:rPr lang="et-EE" u="sng" dirty="0" smtClean="0"/>
              <a:t>Sugu </a:t>
            </a:r>
            <a:r>
              <a:rPr lang="et-EE" dirty="0" smtClean="0"/>
              <a:t>kui rollide kogum, käitumismustrid, väärtused ja kohustused mida naised ja mehed on õppinud läbi oma perekonna, kogukonna ja ühiskonna. Need on sotsiaalselt konstrueeritud ja seega muudetavad, sest sõltuvad ajaloolisest, sotsiaalsest, poliitilisest, majanduslikust ja kultuurilisest kontekstist. </a:t>
            </a:r>
            <a:endParaRPr lang="et-EE" dirty="0"/>
          </a:p>
        </p:txBody>
      </p:sp>
      <p:sp>
        <p:nvSpPr>
          <p:cNvPr id="4" name="Footer Placeholder 3"/>
          <p:cNvSpPr>
            <a:spLocks noGrp="1"/>
          </p:cNvSpPr>
          <p:nvPr>
            <p:ph type="ftr" sz="quarter" idx="11"/>
          </p:nvPr>
        </p:nvSpPr>
        <p:spPr>
          <a:xfrm>
            <a:off x="2667000" y="6356350"/>
            <a:ext cx="5865440" cy="365125"/>
          </a:xfrm>
        </p:spPr>
        <p:txBody>
          <a:bodyPr/>
          <a:lstStyle/>
          <a:p>
            <a:r>
              <a:rPr lang="et-EE" dirty="0" smtClean="0"/>
              <a:t>Projekti toetsid Hasartmängumaksu Nõukogu ja Sotsiaalministeerium.</a:t>
            </a:r>
            <a:endParaRPr lang="et-EE"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Soo erinev tähendus II</a:t>
            </a:r>
            <a:endParaRPr lang="et-EE" dirty="0"/>
          </a:p>
        </p:txBody>
      </p:sp>
      <p:sp>
        <p:nvSpPr>
          <p:cNvPr id="3" name="Sisu kohatäide 2"/>
          <p:cNvSpPr>
            <a:spLocks noGrp="1"/>
          </p:cNvSpPr>
          <p:nvPr>
            <p:ph idx="1"/>
          </p:nvPr>
        </p:nvSpPr>
        <p:spPr>
          <a:xfrm>
            <a:off x="457200" y="1772816"/>
            <a:ext cx="8229600" cy="4389120"/>
          </a:xfrm>
        </p:spPr>
        <p:txBody>
          <a:bodyPr>
            <a:normAutofit/>
          </a:bodyPr>
          <a:lstStyle/>
          <a:p>
            <a:pPr>
              <a:buFontTx/>
              <a:buNone/>
            </a:pPr>
            <a:r>
              <a:rPr lang="et-EE" b="1" dirty="0" smtClean="0"/>
              <a:t>      </a:t>
            </a:r>
          </a:p>
          <a:p>
            <a:pPr algn="ctr">
              <a:buFontTx/>
              <a:buNone/>
            </a:pPr>
            <a:r>
              <a:rPr lang="et-EE" b="1" dirty="0" smtClean="0"/>
              <a:t>   Bioloogiline sugu	        Sotsiaalne sugu</a:t>
            </a:r>
          </a:p>
          <a:p>
            <a:pPr>
              <a:spcBef>
                <a:spcPts val="0"/>
              </a:spcBef>
              <a:buFontTx/>
              <a:buNone/>
            </a:pPr>
            <a:endParaRPr lang="et-EE" b="1" dirty="0" smtClean="0"/>
          </a:p>
          <a:p>
            <a:pPr algn="ctr">
              <a:spcBef>
                <a:spcPts val="0"/>
              </a:spcBef>
              <a:buFontTx/>
              <a:buNone/>
              <a:tabLst>
                <a:tab pos="4572000" algn="l"/>
                <a:tab pos="4845050" algn="l"/>
              </a:tabLst>
            </a:pPr>
            <a:endParaRPr lang="et-EE" dirty="0" smtClean="0"/>
          </a:p>
          <a:p>
            <a:pPr algn="ctr">
              <a:buFontTx/>
              <a:buNone/>
              <a:tabLst>
                <a:tab pos="4572000" algn="l"/>
                <a:tab pos="4845050" algn="l"/>
              </a:tabLst>
            </a:pPr>
            <a:r>
              <a:rPr lang="et-EE" dirty="0" smtClean="0"/>
              <a:t>	  Naine sünnitab	  Kes kasvatab?</a:t>
            </a:r>
          </a:p>
          <a:p>
            <a:endParaRPr lang="et-EE" dirty="0" smtClean="0"/>
          </a:p>
          <a:p>
            <a:endParaRPr lang="et-EE" dirty="0" smtClean="0"/>
          </a:p>
        </p:txBody>
      </p:sp>
      <p:sp>
        <p:nvSpPr>
          <p:cNvPr id="5" name="Line 4"/>
          <p:cNvSpPr>
            <a:spLocks noChangeShapeType="1"/>
          </p:cNvSpPr>
          <p:nvPr/>
        </p:nvSpPr>
        <p:spPr bwMode="auto">
          <a:xfrm>
            <a:off x="7072330" y="2852936"/>
            <a:ext cx="0" cy="647700"/>
          </a:xfrm>
          <a:prstGeom prst="line">
            <a:avLst/>
          </a:prstGeom>
          <a:noFill/>
          <a:ln w="76200">
            <a:solidFill>
              <a:schemeClr val="tx1"/>
            </a:solidFill>
            <a:round/>
            <a:headEnd/>
            <a:tailEnd type="triangle" w="med" len="med"/>
          </a:ln>
          <a:effectLst/>
        </p:spPr>
        <p:txBody>
          <a:bodyPr anchor="ctr"/>
          <a:lstStyle/>
          <a:p>
            <a:endParaRPr lang="et-EE"/>
          </a:p>
        </p:txBody>
      </p:sp>
      <p:graphicFrame>
        <p:nvGraphicFramePr>
          <p:cNvPr id="6" name="Таблица 5"/>
          <p:cNvGraphicFramePr>
            <a:graphicFrameLocks noGrp="1"/>
          </p:cNvGraphicFramePr>
          <p:nvPr/>
        </p:nvGraphicFramePr>
        <p:xfrm>
          <a:off x="357158" y="4077072"/>
          <a:ext cx="8501122" cy="2357454"/>
        </p:xfrm>
        <a:graphic>
          <a:graphicData uri="http://schemas.openxmlformats.org/drawingml/2006/table">
            <a:tbl>
              <a:tblPr firstRow="1" bandRow="1">
                <a:tableStyleId>{5C22544A-7EE6-4342-B048-85BDC9FD1C3A}</a:tableStyleId>
              </a:tblPr>
              <a:tblGrid>
                <a:gridCol w="4214842"/>
                <a:gridCol w="4286280"/>
              </a:tblGrid>
              <a:tr h="2357454">
                <a:tc>
                  <a:txBody>
                    <a:bodyPr/>
                    <a:lstStyle/>
                    <a:p>
                      <a:pPr algn="l"/>
                      <a:endParaRPr lang="et-EE" b="1" dirty="0" smtClean="0"/>
                    </a:p>
                    <a:p>
                      <a:pPr algn="l"/>
                      <a:endParaRPr lang="et-EE" b="1" dirty="0" smtClean="0"/>
                    </a:p>
                    <a:p>
                      <a:pPr algn="ctr"/>
                      <a:r>
                        <a:rPr lang="et-EE" b="1" dirty="0" smtClean="0"/>
                        <a:t>Bioloogiline sugu</a:t>
                      </a:r>
                      <a:r>
                        <a:rPr lang="et-EE" dirty="0" smtClean="0"/>
                        <a:t> (ingl. k. </a:t>
                      </a:r>
                      <a:r>
                        <a:rPr lang="et-EE" b="1" dirty="0" smtClean="0"/>
                        <a:t>sex</a:t>
                      </a:r>
                      <a:r>
                        <a:rPr lang="et-EE" dirty="0" smtClean="0"/>
                        <a:t>) määratletakse lähtuvalt anatoomiast,</a:t>
                      </a:r>
                      <a:r>
                        <a:rPr lang="et-EE" baseline="0" dirty="0" smtClean="0"/>
                        <a:t> </a:t>
                      </a:r>
                      <a:r>
                        <a:rPr lang="et-EE" dirty="0" smtClean="0"/>
                        <a:t>füsioloogiast </a:t>
                      </a:r>
                      <a:r>
                        <a:rPr lang="et-EE" baseline="0" dirty="0" smtClean="0"/>
                        <a:t> </a:t>
                      </a:r>
                      <a:r>
                        <a:rPr lang="et-EE" dirty="0" smtClean="0"/>
                        <a:t>ja geneetikast.</a:t>
                      </a:r>
                      <a:endParaRPr lang="en-GB" dirty="0"/>
                    </a:p>
                  </a:txBody>
                  <a:tcPr>
                    <a:lnR w="12700" cmpd="sng">
                      <a:noFill/>
                    </a:lnR>
                    <a:solidFill>
                      <a:srgbClr val="F543D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t-EE" b="1"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t-EE" b="1" dirty="0" smtClean="0"/>
                        <a:t>Sotsiaalne sugu</a:t>
                      </a:r>
                      <a:r>
                        <a:rPr lang="et-EE" dirty="0" smtClean="0"/>
                        <a:t> (ingl. k. </a:t>
                      </a:r>
                      <a:r>
                        <a:rPr lang="et-EE" b="1" dirty="0" smtClean="0"/>
                        <a:t>gender</a:t>
                      </a:r>
                      <a:r>
                        <a:rPr lang="et-EE" dirty="0" smtClean="0"/>
                        <a:t>) toimib kui isikusisene (intrapersonaalne) ja isikutevaheline (interpersonaalne) arusaam sellest, mida peetakse ühiskonnas naiselikuks või mehelikuks.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r>
            </a:tbl>
          </a:graphicData>
        </a:graphic>
      </p:graphicFrame>
      <p:sp>
        <p:nvSpPr>
          <p:cNvPr id="7" name="Line 4"/>
          <p:cNvSpPr>
            <a:spLocks noChangeShapeType="1"/>
          </p:cNvSpPr>
          <p:nvPr/>
        </p:nvSpPr>
        <p:spPr bwMode="auto">
          <a:xfrm>
            <a:off x="2786050" y="2852936"/>
            <a:ext cx="0" cy="647700"/>
          </a:xfrm>
          <a:prstGeom prst="line">
            <a:avLst/>
          </a:prstGeom>
          <a:noFill/>
          <a:ln w="76200">
            <a:solidFill>
              <a:schemeClr val="tx1"/>
            </a:solidFill>
            <a:round/>
            <a:headEnd/>
            <a:tailEnd type="triangle" w="med" len="med"/>
          </a:ln>
          <a:effectLst/>
        </p:spPr>
        <p:txBody>
          <a:bodyPr anchor="ctr"/>
          <a:lstStyle/>
          <a:p>
            <a:endParaRPr lang="et-EE"/>
          </a:p>
        </p:txBody>
      </p:sp>
      <p:sp>
        <p:nvSpPr>
          <p:cNvPr id="8" name="Footer Placeholder 7"/>
          <p:cNvSpPr>
            <a:spLocks noGrp="1"/>
          </p:cNvSpPr>
          <p:nvPr>
            <p:ph type="ftr" sz="quarter" idx="11"/>
          </p:nvPr>
        </p:nvSpPr>
        <p:spPr>
          <a:xfrm>
            <a:off x="2667000" y="6356350"/>
            <a:ext cx="5073352" cy="365125"/>
          </a:xfrm>
        </p:spPr>
        <p:txBody>
          <a:bodyPr/>
          <a:lstStyle/>
          <a:p>
            <a:r>
              <a:rPr lang="et-EE" dirty="0" smtClean="0"/>
              <a:t>Projekti toetsid Hasartmängumaksu Nõukogu ja Sotsiaalministeerium.</a:t>
            </a:r>
            <a:endParaRPr lang="et-EE"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t-EE" dirty="0" smtClean="0"/>
              <a:t>Mis on sooline võrdõiguslikkus?</a:t>
            </a:r>
            <a:endParaRPr lang="en-GB" dirty="0"/>
          </a:p>
        </p:txBody>
      </p:sp>
      <p:sp>
        <p:nvSpPr>
          <p:cNvPr id="3" name="Содержимое 2"/>
          <p:cNvSpPr>
            <a:spLocks noGrp="1"/>
          </p:cNvSpPr>
          <p:nvPr>
            <p:ph idx="1"/>
          </p:nvPr>
        </p:nvSpPr>
        <p:spPr>
          <a:xfrm>
            <a:off x="285720" y="1935480"/>
            <a:ext cx="8572560" cy="4389120"/>
          </a:xfrm>
        </p:spPr>
        <p:txBody>
          <a:bodyPr>
            <a:normAutofit fontScale="92500"/>
          </a:bodyPr>
          <a:lstStyle/>
          <a:p>
            <a:pPr>
              <a:lnSpc>
                <a:spcPct val="90000"/>
              </a:lnSpc>
              <a:buFont typeface="Wingdings" pitchFamily="2" charset="2"/>
              <a:buNone/>
            </a:pPr>
            <a:endParaRPr lang="et-EE" b="1" dirty="0" smtClean="0"/>
          </a:p>
          <a:p>
            <a:pPr>
              <a:lnSpc>
                <a:spcPct val="90000"/>
              </a:lnSpc>
              <a:buFont typeface="Wingdings" pitchFamily="2" charset="2"/>
              <a:buNone/>
            </a:pPr>
            <a:r>
              <a:rPr lang="et-EE" sz="3200" b="1" dirty="0" smtClean="0"/>
              <a:t>Sooline võrdõiguslikkus</a:t>
            </a:r>
            <a:r>
              <a:rPr lang="et-EE" sz="3200" dirty="0" smtClean="0"/>
              <a:t> ehk </a:t>
            </a:r>
            <a:r>
              <a:rPr lang="et-EE" sz="3200" b="1" dirty="0" smtClean="0"/>
              <a:t>naiste ja meeste võrdõiguslikkus on naiste ja meeste</a:t>
            </a:r>
          </a:p>
          <a:p>
            <a:pPr>
              <a:lnSpc>
                <a:spcPct val="90000"/>
              </a:lnSpc>
            </a:pPr>
            <a:r>
              <a:rPr lang="et-EE" sz="3200" dirty="0" smtClean="0"/>
              <a:t>võrdsed õigused,</a:t>
            </a:r>
          </a:p>
          <a:p>
            <a:pPr>
              <a:lnSpc>
                <a:spcPct val="90000"/>
              </a:lnSpc>
            </a:pPr>
            <a:r>
              <a:rPr lang="et-EE" sz="3200" dirty="0" smtClean="0"/>
              <a:t>võrdsed kohustused,</a:t>
            </a:r>
          </a:p>
          <a:p>
            <a:pPr>
              <a:lnSpc>
                <a:spcPct val="90000"/>
              </a:lnSpc>
            </a:pPr>
            <a:r>
              <a:rPr lang="et-EE" sz="3200" dirty="0" smtClean="0"/>
              <a:t>võrdne vastutus</a:t>
            </a:r>
          </a:p>
          <a:p>
            <a:pPr>
              <a:lnSpc>
                <a:spcPct val="90000"/>
              </a:lnSpc>
              <a:buFont typeface="Wingdings" pitchFamily="2" charset="2"/>
              <a:buNone/>
            </a:pPr>
            <a:r>
              <a:rPr lang="et-EE" sz="3200" dirty="0" smtClean="0"/>
              <a:t>	tööelus, hariduse omandamisel ja teistes ühiskonnaelu valdkondades osalemisel (SoVS § 1)</a:t>
            </a:r>
          </a:p>
          <a:p>
            <a:endParaRPr lang="en-GB" dirty="0"/>
          </a:p>
        </p:txBody>
      </p:sp>
      <p:sp>
        <p:nvSpPr>
          <p:cNvPr id="4" name="Footer Placeholder 3"/>
          <p:cNvSpPr>
            <a:spLocks noGrp="1"/>
          </p:cNvSpPr>
          <p:nvPr>
            <p:ph type="ftr" sz="quarter" idx="11"/>
          </p:nvPr>
        </p:nvSpPr>
        <p:spPr>
          <a:xfrm>
            <a:off x="2667000" y="6356350"/>
            <a:ext cx="5145360" cy="365125"/>
          </a:xfrm>
        </p:spPr>
        <p:txBody>
          <a:bodyPr/>
          <a:lstStyle/>
          <a:p>
            <a:r>
              <a:rPr lang="et-EE" dirty="0" smtClean="0"/>
              <a:t>Projekti toetsid Hasartmängumaksu Nõukogu ja Sotsiaalministeerium.</a:t>
            </a:r>
            <a:endParaRPr lang="et-EE"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fontScale="90000"/>
          </a:bodyPr>
          <a:lstStyle/>
          <a:p>
            <a:r>
              <a:rPr lang="et-EE" dirty="0" smtClean="0"/>
              <a:t>Võrdõiguslikkus vs võimendamine</a:t>
            </a:r>
            <a:endParaRPr lang="et-EE" dirty="0"/>
          </a:p>
        </p:txBody>
      </p:sp>
      <p:sp>
        <p:nvSpPr>
          <p:cNvPr id="3" name="Sisu kohatäide 2"/>
          <p:cNvSpPr>
            <a:spLocks noGrp="1"/>
          </p:cNvSpPr>
          <p:nvPr>
            <p:ph idx="1"/>
          </p:nvPr>
        </p:nvSpPr>
        <p:spPr/>
        <p:txBody>
          <a:bodyPr>
            <a:normAutofit fontScale="92500"/>
          </a:bodyPr>
          <a:lstStyle/>
          <a:p>
            <a:r>
              <a:rPr lang="et-EE" dirty="0" smtClean="0"/>
              <a:t>Võrdõiguslikkus:</a:t>
            </a:r>
          </a:p>
          <a:p>
            <a:pPr lvl="1"/>
            <a:r>
              <a:rPr lang="et-EE" dirty="0" smtClean="0"/>
              <a:t>Naiste ja meeste võrdsed õigused, kohustused, võimalused ja vastutus igas ühiskonnaelu valdkonnas osalemisel</a:t>
            </a:r>
          </a:p>
          <a:p>
            <a:r>
              <a:rPr lang="et-EE" dirty="0" smtClean="0"/>
              <a:t>Võimendamine:</a:t>
            </a:r>
          </a:p>
          <a:p>
            <a:pPr lvl="1"/>
            <a:r>
              <a:rPr lang="et-EE" dirty="0" smtClean="0"/>
              <a:t>Enesekindluse arendamine. Usk oma väärtusesse ja võimetesse saavutada muutusi ning kontrollida iseenda elu.</a:t>
            </a:r>
          </a:p>
          <a:p>
            <a:pPr lvl="1"/>
            <a:r>
              <a:rPr lang="et-EE" dirty="0" smtClean="0"/>
              <a:t>Arendada võimet luua valikuid ja kaubelda endale paremaid tingimusi.</a:t>
            </a:r>
          </a:p>
          <a:p>
            <a:pPr lvl="1"/>
            <a:r>
              <a:rPr lang="et-EE" dirty="0" smtClean="0"/>
              <a:t>Arendada võimet saavutada muutusi valitsevas sotsiaalses korras.</a:t>
            </a:r>
          </a:p>
          <a:p>
            <a:endParaRPr lang="et-EE" dirty="0"/>
          </a:p>
        </p:txBody>
      </p:sp>
      <p:sp>
        <p:nvSpPr>
          <p:cNvPr id="4" name="Footer Placeholder 3"/>
          <p:cNvSpPr>
            <a:spLocks noGrp="1"/>
          </p:cNvSpPr>
          <p:nvPr>
            <p:ph type="ftr" sz="quarter" idx="11"/>
          </p:nvPr>
        </p:nvSpPr>
        <p:spPr>
          <a:xfrm>
            <a:off x="2667000" y="6356350"/>
            <a:ext cx="6153472" cy="365125"/>
          </a:xfrm>
        </p:spPr>
        <p:txBody>
          <a:bodyPr/>
          <a:lstStyle/>
          <a:p>
            <a:r>
              <a:rPr lang="et-EE" dirty="0" smtClean="0"/>
              <a:t>Projekti toetsid Hasartmängumaksu Nõukogu ja Sotsiaalministeerium.</a:t>
            </a:r>
            <a:endParaRPr lang="et-E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57200" y="548680"/>
            <a:ext cx="8229600" cy="1143000"/>
          </a:xfrm>
        </p:spPr>
        <p:txBody>
          <a:bodyPr/>
          <a:lstStyle/>
          <a:p>
            <a:r>
              <a:rPr lang="en-US" dirty="0" err="1" smtClean="0"/>
              <a:t>Sillam</a:t>
            </a:r>
            <a:r>
              <a:rPr lang="et-EE" dirty="0" smtClean="0"/>
              <a:t>äe Lastekaitse Ühing</a:t>
            </a:r>
            <a:endParaRPr lang="et-EE" dirty="0"/>
          </a:p>
        </p:txBody>
      </p:sp>
      <p:sp>
        <p:nvSpPr>
          <p:cNvPr id="3" name="Sisu kohatäide 2"/>
          <p:cNvSpPr>
            <a:spLocks noGrp="1"/>
          </p:cNvSpPr>
          <p:nvPr>
            <p:ph idx="1"/>
          </p:nvPr>
        </p:nvSpPr>
        <p:spPr/>
        <p:txBody>
          <a:bodyPr>
            <a:normAutofit/>
          </a:bodyPr>
          <a:lstStyle/>
          <a:p>
            <a:pPr algn="just"/>
            <a:r>
              <a:rPr lang="en-GB" sz="3600" b="1" dirty="0" err="1" smtClean="0">
                <a:solidFill>
                  <a:srgbClr val="FF0000"/>
                </a:solidFill>
              </a:rPr>
              <a:t>Missio</a:t>
            </a:r>
            <a:r>
              <a:rPr lang="et-EE" sz="3600" b="1" dirty="0" smtClean="0">
                <a:solidFill>
                  <a:srgbClr val="FF0000"/>
                </a:solidFill>
              </a:rPr>
              <a:t>o</a:t>
            </a:r>
            <a:r>
              <a:rPr lang="en-GB" sz="3600" b="1" dirty="0" smtClean="0">
                <a:solidFill>
                  <a:srgbClr val="FF0000"/>
                </a:solidFill>
              </a:rPr>
              <a:t>n</a:t>
            </a:r>
            <a:r>
              <a:rPr lang="en-GB" sz="3600" dirty="0" smtClean="0">
                <a:solidFill>
                  <a:srgbClr val="FF0000"/>
                </a:solidFill>
              </a:rPr>
              <a:t>:</a:t>
            </a:r>
            <a:r>
              <a:rPr lang="en-GB" dirty="0" smtClean="0">
                <a:solidFill>
                  <a:schemeClr val="bg1"/>
                </a:solidFill>
              </a:rPr>
              <a:t> </a:t>
            </a:r>
            <a:r>
              <a:rPr lang="fi-FI" b="1" dirty="0" smtClean="0"/>
              <a:t>kaitsta laste õigusi ja võimestada noori. </a:t>
            </a:r>
          </a:p>
          <a:p>
            <a:pPr algn="just"/>
            <a:r>
              <a:rPr lang="en-GB" sz="3600" b="1" dirty="0" smtClean="0">
                <a:solidFill>
                  <a:srgbClr val="00B050"/>
                </a:solidFill>
              </a:rPr>
              <a:t>Visio</a:t>
            </a:r>
            <a:r>
              <a:rPr lang="et-EE" sz="3600" b="1" dirty="0" smtClean="0">
                <a:solidFill>
                  <a:srgbClr val="00B050"/>
                </a:solidFill>
              </a:rPr>
              <a:t>o</a:t>
            </a:r>
            <a:r>
              <a:rPr lang="en-GB" sz="3600" b="1" dirty="0" smtClean="0">
                <a:solidFill>
                  <a:srgbClr val="00B050"/>
                </a:solidFill>
              </a:rPr>
              <a:t>n:</a:t>
            </a:r>
            <a:r>
              <a:rPr lang="en-GB" dirty="0" smtClean="0"/>
              <a:t> </a:t>
            </a:r>
            <a:r>
              <a:rPr lang="fi-FI" b="1" dirty="0" smtClean="0"/>
              <a:t>õiglane ja teineteisega arvestav ühiskond, kus nii lapsi kui noori koheldakse kui täisväärtuslikke inimesi.</a:t>
            </a:r>
          </a:p>
          <a:p>
            <a:pPr>
              <a:buNone/>
              <a:defRPr/>
            </a:pPr>
            <a:r>
              <a:rPr lang="en-GB" sz="3600" b="1" dirty="0" smtClean="0">
                <a:solidFill>
                  <a:srgbClr val="FF0000"/>
                </a:solidFill>
              </a:rPr>
              <a:t>	</a:t>
            </a:r>
            <a:br>
              <a:rPr lang="en-GB" sz="3600" b="1" dirty="0" smtClean="0">
                <a:solidFill>
                  <a:srgbClr val="FF0000"/>
                </a:solidFill>
              </a:rPr>
            </a:br>
            <a:endParaRPr lang="en-GB" sz="1100" b="1" dirty="0" smtClean="0">
              <a:solidFill>
                <a:schemeClr val="bg1"/>
              </a:solidFill>
            </a:endParaRPr>
          </a:p>
          <a:p>
            <a:pPr>
              <a:defRPr/>
            </a:pPr>
            <a:r>
              <a:rPr lang="en-GB" sz="3200" b="1" dirty="0" smtClean="0">
                <a:solidFill>
                  <a:srgbClr val="F543DC"/>
                </a:solidFill>
              </a:rPr>
              <a:t>www.sscw.ee </a:t>
            </a:r>
          </a:p>
          <a:p>
            <a:pPr algn="just"/>
            <a:endParaRPr lang="et-EE" dirty="0" smtClean="0"/>
          </a:p>
          <a:p>
            <a:pPr algn="just"/>
            <a:endParaRPr lang="et-EE" dirty="0"/>
          </a:p>
        </p:txBody>
      </p:sp>
      <p:pic>
        <p:nvPicPr>
          <p:cNvPr id="5" name="Рисунок 2"/>
          <p:cNvPicPr>
            <a:picLocks noChangeAspect="1" noChangeArrowheads="1"/>
          </p:cNvPicPr>
          <p:nvPr/>
        </p:nvPicPr>
        <p:blipFill>
          <a:blip r:embed="rId2" cstate="print"/>
          <a:srcRect r="8002"/>
          <a:stretch>
            <a:fillRect/>
          </a:stretch>
        </p:blipFill>
        <p:spPr bwMode="auto">
          <a:xfrm>
            <a:off x="3746127" y="4365104"/>
            <a:ext cx="4786313" cy="18002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Takistused muutuste teel</a:t>
            </a:r>
            <a:endParaRPr lang="et-EE" dirty="0"/>
          </a:p>
        </p:txBody>
      </p:sp>
      <p:sp>
        <p:nvSpPr>
          <p:cNvPr id="3" name="Sisu kohatäide 2"/>
          <p:cNvSpPr>
            <a:spLocks noGrp="1"/>
          </p:cNvSpPr>
          <p:nvPr>
            <p:ph idx="1"/>
          </p:nvPr>
        </p:nvSpPr>
        <p:spPr/>
        <p:txBody>
          <a:bodyPr/>
          <a:lstStyle/>
          <a:p>
            <a:r>
              <a:rPr lang="et-EE" dirty="0" smtClean="0"/>
              <a:t>Huvide vastuolu meeste ja naiste vahel.</a:t>
            </a:r>
          </a:p>
          <a:p>
            <a:r>
              <a:rPr lang="et-EE" dirty="0" smtClean="0"/>
              <a:t>Huvide vastuolu naiste vahel – osad naised on paremas positsioonis kui teised. </a:t>
            </a:r>
          </a:p>
          <a:p>
            <a:r>
              <a:rPr lang="et-EE" dirty="0" smtClean="0"/>
              <a:t>Teised ristuvad ebavõrdsuse dimensioonid – sotsiaalne ja majanduslik ebavõrdsus, kuuluvus sotsiaalsesse gruppi, vanus jne.</a:t>
            </a:r>
          </a:p>
          <a:p>
            <a:r>
              <a:rPr lang="et-EE" dirty="0" smtClean="0"/>
              <a:t> Mis veel?</a:t>
            </a:r>
          </a:p>
          <a:p>
            <a:pPr lvl="1"/>
            <a:endParaRPr lang="et-EE" dirty="0"/>
          </a:p>
        </p:txBody>
      </p:sp>
      <p:pic>
        <p:nvPicPr>
          <p:cNvPr id="4" name="Picture 2" descr="http://www.eurofem.net/info/equality.jpg"/>
          <p:cNvPicPr>
            <a:picLocks noChangeAspect="1" noChangeArrowheads="1"/>
          </p:cNvPicPr>
          <p:nvPr/>
        </p:nvPicPr>
        <p:blipFill>
          <a:blip r:embed="rId2" cstate="print"/>
          <a:srcRect/>
          <a:stretch>
            <a:fillRect/>
          </a:stretch>
        </p:blipFill>
        <p:spPr bwMode="auto">
          <a:xfrm>
            <a:off x="3923928" y="4204340"/>
            <a:ext cx="5148064" cy="2465020"/>
          </a:xfrm>
          <a:prstGeom prst="rect">
            <a:avLst/>
          </a:prstGeom>
          <a:noFill/>
        </p:spPr>
      </p:pic>
      <p:sp>
        <p:nvSpPr>
          <p:cNvPr id="5" name="Footer Placeholder 4"/>
          <p:cNvSpPr>
            <a:spLocks noGrp="1"/>
          </p:cNvSpPr>
          <p:nvPr>
            <p:ph type="ftr" sz="quarter" idx="11"/>
          </p:nvPr>
        </p:nvSpPr>
        <p:spPr>
          <a:xfrm>
            <a:off x="899592" y="6356350"/>
            <a:ext cx="5120208" cy="365125"/>
          </a:xfrm>
        </p:spPr>
        <p:txBody>
          <a:bodyPr/>
          <a:lstStyle/>
          <a:p>
            <a:r>
              <a:rPr lang="et-EE" dirty="0" smtClean="0"/>
              <a:t>Projekti toetsid Hasartmängumaksu Nõukogu ja Sotsiaalministeerium.</a:t>
            </a:r>
            <a:endParaRPr lang="et-EE"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Small educational video</a:t>
            </a:r>
            <a:endParaRPr lang="et-EE" dirty="0"/>
          </a:p>
        </p:txBody>
      </p:sp>
      <p:sp>
        <p:nvSpPr>
          <p:cNvPr id="3" name="Content Placeholder 2"/>
          <p:cNvSpPr>
            <a:spLocks noGrp="1"/>
          </p:cNvSpPr>
          <p:nvPr>
            <p:ph idx="1"/>
          </p:nvPr>
        </p:nvSpPr>
        <p:spPr/>
        <p:txBody>
          <a:bodyPr/>
          <a:lstStyle/>
          <a:p>
            <a:r>
              <a:rPr lang="et-EE" dirty="0" smtClean="0">
                <a:hlinkClick r:id="rId2"/>
              </a:rPr>
              <a:t>https://www.youtube.com/watch?v=oEJo5Ts4bhU</a:t>
            </a:r>
            <a:endParaRPr lang="et-EE" dirty="0"/>
          </a:p>
        </p:txBody>
      </p:sp>
      <p:sp>
        <p:nvSpPr>
          <p:cNvPr id="4" name="Footer Placeholder 3"/>
          <p:cNvSpPr>
            <a:spLocks noGrp="1"/>
          </p:cNvSpPr>
          <p:nvPr>
            <p:ph type="ftr" sz="quarter" idx="11"/>
          </p:nvPr>
        </p:nvSpPr>
        <p:spPr/>
        <p:txBody>
          <a:bodyPr/>
          <a:lstStyle/>
          <a:p>
            <a:r>
              <a:rPr lang="et-EE" smtClean="0"/>
              <a:t>Projekti toetsid Hasartmängumaksu Nõukogu ja Sotsiaalministeerium.</a:t>
            </a:r>
            <a:endParaRPr lang="et-EE"/>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normAutofit/>
          </a:bodyPr>
          <a:lstStyle/>
          <a:p>
            <a:r>
              <a:rPr lang="et-EE" sz="4000" dirty="0" smtClean="0"/>
              <a:t>Entrepreneurship Diamond Ranking</a:t>
            </a:r>
            <a:endParaRPr lang="et-EE" sz="4000" dirty="0"/>
          </a:p>
        </p:txBody>
      </p:sp>
      <p:sp>
        <p:nvSpPr>
          <p:cNvPr id="3" name="Content Placeholder 2"/>
          <p:cNvSpPr>
            <a:spLocks noGrp="1"/>
          </p:cNvSpPr>
          <p:nvPr>
            <p:ph idx="1"/>
          </p:nvPr>
        </p:nvSpPr>
        <p:spPr>
          <a:xfrm>
            <a:off x="467544" y="1268760"/>
            <a:ext cx="8229600" cy="4389120"/>
          </a:xfrm>
        </p:spPr>
        <p:txBody>
          <a:bodyPr>
            <a:noAutofit/>
          </a:bodyPr>
          <a:lstStyle/>
          <a:p>
            <a:r>
              <a:rPr lang="en-US" sz="1800" dirty="0" smtClean="0"/>
              <a:t>1. Divide participants into groups (4- 6 people in each group).</a:t>
            </a:r>
          </a:p>
          <a:p>
            <a:r>
              <a:rPr lang="en-US" sz="1800" dirty="0" smtClean="0"/>
              <a:t>2. Give each group an envelope of 10 cards. Sample titles:</a:t>
            </a:r>
          </a:p>
          <a:p>
            <a:pPr lvl="1"/>
            <a:r>
              <a:rPr lang="et-EE" sz="1600" dirty="0" smtClean="0"/>
              <a:t>• Good idea</a:t>
            </a:r>
          </a:p>
          <a:p>
            <a:pPr lvl="1"/>
            <a:r>
              <a:rPr lang="en-US" sz="1600" dirty="0" smtClean="0"/>
              <a:t>• Meeting a need in the community</a:t>
            </a:r>
          </a:p>
          <a:p>
            <a:pPr lvl="1"/>
            <a:r>
              <a:rPr lang="et-EE" sz="1600" dirty="0" smtClean="0"/>
              <a:t>• Marketing your project</a:t>
            </a:r>
          </a:p>
          <a:p>
            <a:pPr lvl="1"/>
            <a:r>
              <a:rPr lang="et-EE" sz="1600" dirty="0" smtClean="0"/>
              <a:t>• Accountancy skills</a:t>
            </a:r>
          </a:p>
          <a:p>
            <a:pPr lvl="1"/>
            <a:r>
              <a:rPr lang="et-EE" sz="1600" dirty="0" smtClean="0"/>
              <a:t>• Start up funding</a:t>
            </a:r>
          </a:p>
          <a:p>
            <a:pPr lvl="1"/>
            <a:r>
              <a:rPr lang="et-EE" sz="1600" dirty="0" smtClean="0"/>
              <a:t>• Business proposal</a:t>
            </a:r>
          </a:p>
          <a:p>
            <a:pPr lvl="1"/>
            <a:r>
              <a:rPr lang="en-US" sz="1600" dirty="0" smtClean="0"/>
              <a:t>• Confidence to lead the project</a:t>
            </a:r>
          </a:p>
          <a:p>
            <a:pPr lvl="1"/>
            <a:r>
              <a:rPr lang="et-EE" sz="1600" dirty="0" smtClean="0"/>
              <a:t>• Supportive family/friends</a:t>
            </a:r>
          </a:p>
          <a:p>
            <a:pPr lvl="1"/>
            <a:r>
              <a:rPr lang="et-EE" sz="1600" dirty="0" smtClean="0"/>
              <a:t>• Vision</a:t>
            </a:r>
          </a:p>
          <a:p>
            <a:pPr lvl="1"/>
            <a:r>
              <a:rPr lang="en-US" sz="1600" dirty="0" smtClean="0"/>
              <a:t>• Ability to deal with the unknown</a:t>
            </a:r>
          </a:p>
          <a:p>
            <a:r>
              <a:rPr lang="en-US" sz="1800" dirty="0" smtClean="0"/>
              <a:t>3. Draw the diamond ranking on the flip chart.</a:t>
            </a:r>
          </a:p>
          <a:p>
            <a:r>
              <a:rPr lang="en-US" sz="1800" dirty="0" smtClean="0"/>
              <a:t>4. Ask participants to discuss the cards and arrange them in order of importance.</a:t>
            </a:r>
          </a:p>
          <a:p>
            <a:r>
              <a:rPr lang="en-US" sz="1800" dirty="0" smtClean="0"/>
              <a:t>5. Repeat: there is no right or wrong answer.</a:t>
            </a:r>
          </a:p>
          <a:p>
            <a:r>
              <a:rPr lang="en-US" sz="1800" dirty="0" smtClean="0"/>
              <a:t>6. Return to larger group and discuss findings.</a:t>
            </a:r>
            <a:endParaRPr lang="et-EE" sz="1800" dirty="0"/>
          </a:p>
        </p:txBody>
      </p:sp>
      <p:sp>
        <p:nvSpPr>
          <p:cNvPr id="4" name="Footer Placeholder 3"/>
          <p:cNvSpPr>
            <a:spLocks noGrp="1"/>
          </p:cNvSpPr>
          <p:nvPr>
            <p:ph type="ftr" sz="quarter" idx="11"/>
          </p:nvPr>
        </p:nvSpPr>
        <p:spPr>
          <a:xfrm>
            <a:off x="4132312" y="6376243"/>
            <a:ext cx="4760168" cy="365125"/>
          </a:xfrm>
        </p:spPr>
        <p:txBody>
          <a:bodyPr/>
          <a:lstStyle/>
          <a:p>
            <a:r>
              <a:rPr lang="et-EE" dirty="0" smtClean="0"/>
              <a:t>Projekti toetsid Hasartmängumaksu Nõukogu ja Sotsiaalministeerium.</a:t>
            </a:r>
            <a:endParaRPr lang="et-EE" dirty="0"/>
          </a:p>
        </p:txBody>
      </p:sp>
      <p:pic>
        <p:nvPicPr>
          <p:cNvPr id="7" name="Picture 2"/>
          <p:cNvPicPr>
            <a:picLocks noChangeAspect="1" noChangeArrowheads="1"/>
          </p:cNvPicPr>
          <p:nvPr/>
        </p:nvPicPr>
        <p:blipFill>
          <a:blip r:embed="rId2" cstate="print"/>
          <a:srcRect/>
          <a:stretch>
            <a:fillRect/>
          </a:stretch>
        </p:blipFill>
        <p:spPr bwMode="auto">
          <a:xfrm>
            <a:off x="6372200" y="2348880"/>
            <a:ext cx="2219325" cy="22955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a:xfrm>
            <a:off x="2339752" y="2535014"/>
            <a:ext cx="3960366" cy="965994"/>
          </a:xfrm>
          <a:prstGeom prst="rect">
            <a:avLst/>
          </a:prstGeom>
        </p:spPr>
        <p:txBody>
          <a:bodyPr bIns="91440" anchor="b" anchorCtr="0">
            <a:normAutofit/>
          </a:bodyPr>
          <a:lstStyle/>
          <a:p>
            <a:pPr lvl="0" algn="ctr">
              <a:spcBef>
                <a:spcPct val="0"/>
              </a:spcBef>
              <a:defRPr/>
            </a:pPr>
            <a:r>
              <a:rPr lang="et-EE" sz="4800" b="1" dirty="0" smtClean="0">
                <a:solidFill>
                  <a:srgbClr val="EE8012"/>
                </a:solidFill>
                <a:effectLst>
                  <a:outerShdw blurRad="38100" dist="38100" dir="2700000" algn="tl">
                    <a:srgbClr val="000000">
                      <a:alpha val="43137"/>
                    </a:srgbClr>
                  </a:outerShdw>
                </a:effectLst>
              </a:rPr>
              <a:t>KOOSTÖÖ</a:t>
            </a:r>
            <a:endParaRPr kumimoji="0" lang="et-EE" sz="54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mj-lt"/>
              <a:ea typeface="+mj-ea"/>
              <a:cs typeface="+mj-cs"/>
            </a:endParaRPr>
          </a:p>
        </p:txBody>
      </p:sp>
      <p:pic>
        <p:nvPicPr>
          <p:cNvPr id="6" name="Picture 11" descr="KIK_logo_RGB"/>
          <p:cNvPicPr>
            <a:picLocks noChangeAspect="1" noChangeArrowheads="1"/>
          </p:cNvPicPr>
          <p:nvPr/>
        </p:nvPicPr>
        <p:blipFill>
          <a:blip r:embed="rId2" cstate="print"/>
          <a:srcRect/>
          <a:stretch>
            <a:fillRect/>
          </a:stretch>
        </p:blipFill>
        <p:spPr bwMode="auto">
          <a:xfrm>
            <a:off x="4716016" y="1451087"/>
            <a:ext cx="1091567" cy="1185825"/>
          </a:xfrm>
          <a:prstGeom prst="rect">
            <a:avLst/>
          </a:prstGeom>
          <a:noFill/>
        </p:spPr>
      </p:pic>
      <p:pic>
        <p:nvPicPr>
          <p:cNvPr id="8" name="Picture 19" descr="is_logo">
            <a:hlinkClick r:id="rId3"/>
          </p:cNvPr>
          <p:cNvPicPr>
            <a:picLocks noChangeAspect="1" noChangeArrowheads="1"/>
          </p:cNvPicPr>
          <p:nvPr/>
        </p:nvPicPr>
        <p:blipFill>
          <a:blip r:embed="rId4" cstate="print"/>
          <a:srcRect/>
          <a:stretch>
            <a:fillRect/>
          </a:stretch>
        </p:blipFill>
        <p:spPr bwMode="auto">
          <a:xfrm>
            <a:off x="5868144" y="1484784"/>
            <a:ext cx="1489821" cy="864096"/>
          </a:xfrm>
          <a:prstGeom prst="rect">
            <a:avLst/>
          </a:prstGeom>
          <a:noFill/>
        </p:spPr>
      </p:pic>
      <p:pic>
        <p:nvPicPr>
          <p:cNvPr id="9" name="banner-flag" descr="European Commission logo"/>
          <p:cNvPicPr>
            <a:picLocks noChangeAspect="1" noChangeArrowheads="1"/>
          </p:cNvPicPr>
          <p:nvPr/>
        </p:nvPicPr>
        <p:blipFill>
          <a:blip r:embed="rId5" cstate="print"/>
          <a:srcRect/>
          <a:stretch>
            <a:fillRect/>
          </a:stretch>
        </p:blipFill>
        <p:spPr bwMode="auto">
          <a:xfrm>
            <a:off x="3131840" y="1434463"/>
            <a:ext cx="1425954" cy="986425"/>
          </a:xfrm>
          <a:prstGeom prst="rect">
            <a:avLst/>
          </a:prstGeom>
          <a:noFill/>
          <a:ln w="9525">
            <a:noFill/>
            <a:miter lim="800000"/>
            <a:headEnd/>
            <a:tailEnd/>
          </a:ln>
        </p:spPr>
      </p:pic>
      <p:pic>
        <p:nvPicPr>
          <p:cNvPr id="10" name="Picture 2" descr="http://www.sscw.ee/public/Logod/Sponsors/AEF_EEA__Grants.jpg"/>
          <p:cNvPicPr>
            <a:picLocks noChangeAspect="1" noChangeArrowheads="1"/>
          </p:cNvPicPr>
          <p:nvPr/>
        </p:nvPicPr>
        <p:blipFill>
          <a:blip r:embed="rId6" cstate="print"/>
          <a:srcRect/>
          <a:stretch>
            <a:fillRect/>
          </a:stretch>
        </p:blipFill>
        <p:spPr bwMode="auto">
          <a:xfrm>
            <a:off x="6607815" y="3563711"/>
            <a:ext cx="2356673" cy="585369"/>
          </a:xfrm>
          <a:prstGeom prst="rect">
            <a:avLst/>
          </a:prstGeom>
          <a:noFill/>
        </p:spPr>
      </p:pic>
      <p:pic>
        <p:nvPicPr>
          <p:cNvPr id="11" name="Picture 4" descr="http://www.sscw.ee/public/Logod/Sponsors/.thumbnails/ALF_Logo2012_260x99.jpg"/>
          <p:cNvPicPr>
            <a:picLocks noChangeAspect="1" noChangeArrowheads="1"/>
          </p:cNvPicPr>
          <p:nvPr/>
        </p:nvPicPr>
        <p:blipFill>
          <a:blip r:embed="rId7" cstate="print"/>
          <a:srcRect/>
          <a:stretch>
            <a:fillRect/>
          </a:stretch>
        </p:blipFill>
        <p:spPr bwMode="auto">
          <a:xfrm>
            <a:off x="4860032" y="3573016"/>
            <a:ext cx="1728192" cy="658043"/>
          </a:xfrm>
          <a:prstGeom prst="rect">
            <a:avLst/>
          </a:prstGeom>
          <a:noFill/>
        </p:spPr>
      </p:pic>
      <p:pic>
        <p:nvPicPr>
          <p:cNvPr id="13" name="Picture 8" descr="http://www.eym2011.eu/extensions/eym_design/images/LogoCOE_250_183.jpg"/>
          <p:cNvPicPr>
            <a:picLocks noChangeAspect="1" noChangeArrowheads="1"/>
          </p:cNvPicPr>
          <p:nvPr/>
        </p:nvPicPr>
        <p:blipFill>
          <a:blip r:embed="rId8" cstate="print"/>
          <a:srcRect/>
          <a:stretch>
            <a:fillRect/>
          </a:stretch>
        </p:blipFill>
        <p:spPr bwMode="auto">
          <a:xfrm>
            <a:off x="1691680" y="1556792"/>
            <a:ext cx="1080120" cy="792089"/>
          </a:xfrm>
          <a:prstGeom prst="rect">
            <a:avLst/>
          </a:prstGeom>
          <a:noFill/>
        </p:spPr>
      </p:pic>
      <p:pic>
        <p:nvPicPr>
          <p:cNvPr id="14" name="Picture 10" descr="http://www.eym2011.eu/extensions/eym_design/images/RO_KN_Logo_1_RGB_pos_en_small.jpg"/>
          <p:cNvPicPr>
            <a:picLocks noChangeAspect="1" noChangeArrowheads="1"/>
          </p:cNvPicPr>
          <p:nvPr/>
        </p:nvPicPr>
        <p:blipFill>
          <a:blip r:embed="rId9" cstate="print"/>
          <a:srcRect/>
          <a:stretch>
            <a:fillRect/>
          </a:stretch>
        </p:blipFill>
        <p:spPr bwMode="auto">
          <a:xfrm>
            <a:off x="434752" y="5696035"/>
            <a:ext cx="1544960" cy="973325"/>
          </a:xfrm>
          <a:prstGeom prst="rect">
            <a:avLst/>
          </a:prstGeom>
          <a:noFill/>
        </p:spPr>
      </p:pic>
      <p:pic>
        <p:nvPicPr>
          <p:cNvPr id="16" name="Picture 14" descr="http://co-management.sscw.ee/public/Logo/.thumbnails/Toilaspa_260x130.jpg"/>
          <p:cNvPicPr>
            <a:picLocks noChangeAspect="1" noChangeArrowheads="1"/>
          </p:cNvPicPr>
          <p:nvPr/>
        </p:nvPicPr>
        <p:blipFill>
          <a:blip r:embed="rId10" cstate="print"/>
          <a:srcRect/>
          <a:stretch>
            <a:fillRect/>
          </a:stretch>
        </p:blipFill>
        <p:spPr bwMode="auto">
          <a:xfrm>
            <a:off x="2555776" y="4365104"/>
            <a:ext cx="1872208" cy="936104"/>
          </a:xfrm>
          <a:prstGeom prst="rect">
            <a:avLst/>
          </a:prstGeom>
          <a:noFill/>
        </p:spPr>
      </p:pic>
      <p:pic>
        <p:nvPicPr>
          <p:cNvPr id="17" name="Picture 16" descr="http://co-management.sscw.ee/public/Logo/LKL_logo.jpg"/>
          <p:cNvPicPr>
            <a:picLocks noChangeAspect="1" noChangeArrowheads="1"/>
          </p:cNvPicPr>
          <p:nvPr/>
        </p:nvPicPr>
        <p:blipFill>
          <a:blip r:embed="rId11" cstate="print"/>
          <a:srcRect/>
          <a:stretch>
            <a:fillRect/>
          </a:stretch>
        </p:blipFill>
        <p:spPr bwMode="auto">
          <a:xfrm>
            <a:off x="6084168" y="4319132"/>
            <a:ext cx="1440160" cy="838060"/>
          </a:xfrm>
          <a:prstGeom prst="rect">
            <a:avLst/>
          </a:prstGeom>
          <a:noFill/>
        </p:spPr>
      </p:pic>
      <p:pic>
        <p:nvPicPr>
          <p:cNvPr id="29698" name="Picture 2" descr="http://foorum2014.sscw.ee/public/sisemin_3lovi_est-300x120.jpg"/>
          <p:cNvPicPr>
            <a:picLocks noChangeAspect="1" noChangeArrowheads="1"/>
          </p:cNvPicPr>
          <p:nvPr/>
        </p:nvPicPr>
        <p:blipFill>
          <a:blip r:embed="rId12" cstate="print">
            <a:clrChange>
              <a:clrFrom>
                <a:srgbClr val="FFFFF6"/>
              </a:clrFrom>
              <a:clrTo>
                <a:srgbClr val="FFFFF6">
                  <a:alpha val="0"/>
                </a:srgbClr>
              </a:clrTo>
            </a:clrChange>
          </a:blip>
          <a:srcRect/>
          <a:stretch>
            <a:fillRect/>
          </a:stretch>
        </p:blipFill>
        <p:spPr bwMode="auto">
          <a:xfrm>
            <a:off x="539792" y="620783"/>
            <a:ext cx="2160000" cy="864001"/>
          </a:xfrm>
          <a:prstGeom prst="rect">
            <a:avLst/>
          </a:prstGeom>
          <a:noFill/>
        </p:spPr>
      </p:pic>
      <p:pic>
        <p:nvPicPr>
          <p:cNvPr id="29700" name="Picture 4" descr="http://kysk.ee/failid/File/logo/Kysk_logo.jpg"/>
          <p:cNvPicPr>
            <a:picLocks noChangeAspect="1" noChangeArrowheads="1"/>
          </p:cNvPicPr>
          <p:nvPr/>
        </p:nvPicPr>
        <p:blipFill>
          <a:blip r:embed="rId13" cstate="print"/>
          <a:srcRect/>
          <a:stretch>
            <a:fillRect/>
          </a:stretch>
        </p:blipFill>
        <p:spPr bwMode="auto">
          <a:xfrm>
            <a:off x="6012160" y="2765264"/>
            <a:ext cx="2736304" cy="663736"/>
          </a:xfrm>
          <a:prstGeom prst="rect">
            <a:avLst/>
          </a:prstGeom>
          <a:noFill/>
        </p:spPr>
      </p:pic>
      <p:pic>
        <p:nvPicPr>
          <p:cNvPr id="29702" name="Picture 6" descr="http://foorum2014.sscw.ee/public/.thumbnails/HMN_logo_520x163.jpg"/>
          <p:cNvPicPr>
            <a:picLocks noChangeAspect="1" noChangeArrowheads="1"/>
          </p:cNvPicPr>
          <p:nvPr/>
        </p:nvPicPr>
        <p:blipFill>
          <a:blip r:embed="rId14" cstate="print"/>
          <a:srcRect/>
          <a:stretch>
            <a:fillRect/>
          </a:stretch>
        </p:blipFill>
        <p:spPr bwMode="auto">
          <a:xfrm>
            <a:off x="2843808" y="3573016"/>
            <a:ext cx="1872208" cy="586866"/>
          </a:xfrm>
          <a:prstGeom prst="rect">
            <a:avLst/>
          </a:prstGeom>
          <a:noFill/>
        </p:spPr>
      </p:pic>
      <p:pic>
        <p:nvPicPr>
          <p:cNvPr id="29704" name="Picture 8" descr="http://foorum2014.sscw.ee/public/hm_logo.png"/>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2484008" y="548680"/>
            <a:ext cx="2160000" cy="864000"/>
          </a:xfrm>
          <a:prstGeom prst="rect">
            <a:avLst/>
          </a:prstGeom>
          <a:noFill/>
        </p:spPr>
      </p:pic>
      <p:pic>
        <p:nvPicPr>
          <p:cNvPr id="29706" name="Picture 10" descr="http://foorum2014.sscw.ee/public/.thumbnails/Kultuurimin_logo_est_520x208.png"/>
          <p:cNvPicPr>
            <a:picLocks noChangeAspect="1" noChangeArrowheads="1"/>
          </p:cNvPicPr>
          <p:nvPr/>
        </p:nvPicPr>
        <p:blipFill>
          <a:blip r:embed="rId16" cstate="print"/>
          <a:srcRect/>
          <a:stretch>
            <a:fillRect/>
          </a:stretch>
        </p:blipFill>
        <p:spPr bwMode="auto">
          <a:xfrm>
            <a:off x="6588464" y="620688"/>
            <a:ext cx="2160000" cy="864001"/>
          </a:xfrm>
          <a:prstGeom prst="rect">
            <a:avLst/>
          </a:prstGeom>
          <a:noFill/>
        </p:spPr>
      </p:pic>
      <p:pic>
        <p:nvPicPr>
          <p:cNvPr id="29708" name="Picture 12" descr="http://www.ami.ee/leht/wp-content/uploads/2015/01/sotsiaalministeerium-logo.png"/>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4572000" y="621517"/>
            <a:ext cx="1872208" cy="863267"/>
          </a:xfrm>
          <a:prstGeom prst="rect">
            <a:avLst/>
          </a:prstGeom>
          <a:noFill/>
        </p:spPr>
      </p:pic>
      <p:sp>
        <p:nvSpPr>
          <p:cNvPr id="29710" name="AutoShape 14" descr="Pildiotsingu ecosoc tulemu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t-EE"/>
          </a:p>
        </p:txBody>
      </p:sp>
      <p:sp>
        <p:nvSpPr>
          <p:cNvPr id="29712" name="AutoShape 16" descr="Pildiotsingu ecosoc tulemu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t-EE"/>
          </a:p>
        </p:txBody>
      </p:sp>
      <p:sp>
        <p:nvSpPr>
          <p:cNvPr id="29714" name="AutoShape 18" descr="Pildiotsingu ecosoc tulemu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t-EE"/>
          </a:p>
        </p:txBody>
      </p:sp>
      <p:sp>
        <p:nvSpPr>
          <p:cNvPr id="29716" name="AutoShape 20" descr="Pildiotsingu ecosoc tulemu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t-EE"/>
          </a:p>
        </p:txBody>
      </p:sp>
      <p:pic>
        <p:nvPicPr>
          <p:cNvPr id="29718" name="Picture 22" descr="http://www.womenforwater.org/afb/711-1.png"/>
          <p:cNvPicPr>
            <a:picLocks noChangeAspect="1" noChangeArrowheads="1"/>
          </p:cNvPicPr>
          <p:nvPr/>
        </p:nvPicPr>
        <p:blipFill>
          <a:blip r:embed="rId18" cstate="print"/>
          <a:srcRect/>
          <a:stretch>
            <a:fillRect/>
          </a:stretch>
        </p:blipFill>
        <p:spPr bwMode="auto">
          <a:xfrm>
            <a:off x="467544" y="1537842"/>
            <a:ext cx="967976" cy="1243086"/>
          </a:xfrm>
          <a:prstGeom prst="rect">
            <a:avLst/>
          </a:prstGeom>
          <a:noFill/>
        </p:spPr>
      </p:pic>
      <p:pic>
        <p:nvPicPr>
          <p:cNvPr id="29720" name="Picture 24" descr="http://foorum2014.sscw.ee/public/.thumbnails/TALLINK_LOGO_COLOR_RGB_2014_520x155.jpg"/>
          <p:cNvPicPr>
            <a:picLocks noChangeAspect="1" noChangeArrowheads="1"/>
          </p:cNvPicPr>
          <p:nvPr/>
        </p:nvPicPr>
        <p:blipFill>
          <a:blip r:embed="rId19" cstate="print"/>
          <a:srcRect/>
          <a:stretch>
            <a:fillRect/>
          </a:stretch>
        </p:blipFill>
        <p:spPr bwMode="auto">
          <a:xfrm>
            <a:off x="107504" y="4437112"/>
            <a:ext cx="2448272" cy="729773"/>
          </a:xfrm>
          <a:prstGeom prst="rect">
            <a:avLst/>
          </a:prstGeom>
          <a:noFill/>
        </p:spPr>
      </p:pic>
      <p:pic>
        <p:nvPicPr>
          <p:cNvPr id="29722" name="Picture 26" descr="http://foorum2014.sscw.ee/public/.thumbnails/FCO_BE_EE_TLL__520x426.jpg"/>
          <p:cNvPicPr>
            <a:picLocks noChangeAspect="1" noChangeArrowheads="1"/>
          </p:cNvPicPr>
          <p:nvPr/>
        </p:nvPicPr>
        <p:blipFill>
          <a:blip r:embed="rId20" cstate="print"/>
          <a:srcRect/>
          <a:stretch>
            <a:fillRect/>
          </a:stretch>
        </p:blipFill>
        <p:spPr bwMode="auto">
          <a:xfrm>
            <a:off x="7524328" y="1340768"/>
            <a:ext cx="1427989" cy="1169852"/>
          </a:xfrm>
          <a:prstGeom prst="rect">
            <a:avLst/>
          </a:prstGeom>
          <a:noFill/>
        </p:spPr>
      </p:pic>
      <p:pic>
        <p:nvPicPr>
          <p:cNvPr id="29724" name="Picture 28" descr="http://foorum2014.sscw.ee/public/sillamae_vapp.gif"/>
          <p:cNvPicPr>
            <a:picLocks noChangeAspect="1" noChangeArrowheads="1"/>
          </p:cNvPicPr>
          <p:nvPr/>
        </p:nvPicPr>
        <p:blipFill>
          <a:blip r:embed="rId21" cstate="print"/>
          <a:srcRect/>
          <a:stretch>
            <a:fillRect/>
          </a:stretch>
        </p:blipFill>
        <p:spPr bwMode="auto">
          <a:xfrm>
            <a:off x="5292080" y="5571958"/>
            <a:ext cx="648072" cy="737362"/>
          </a:xfrm>
          <a:prstGeom prst="rect">
            <a:avLst/>
          </a:prstGeom>
          <a:noFill/>
        </p:spPr>
      </p:pic>
      <p:pic>
        <p:nvPicPr>
          <p:cNvPr id="29726" name="Picture 30" descr="http://foorum2014.sscw.ee/public/johvi.jpg"/>
          <p:cNvPicPr>
            <a:picLocks noChangeAspect="1" noChangeArrowheads="1"/>
          </p:cNvPicPr>
          <p:nvPr/>
        </p:nvPicPr>
        <p:blipFill>
          <a:blip r:embed="rId22" cstate="print"/>
          <a:srcRect/>
          <a:stretch>
            <a:fillRect/>
          </a:stretch>
        </p:blipFill>
        <p:spPr bwMode="auto">
          <a:xfrm>
            <a:off x="4572000" y="5536649"/>
            <a:ext cx="648072" cy="844679"/>
          </a:xfrm>
          <a:prstGeom prst="rect">
            <a:avLst/>
          </a:prstGeom>
          <a:noFill/>
        </p:spPr>
      </p:pic>
      <p:pic>
        <p:nvPicPr>
          <p:cNvPr id="29728" name="Picture 32" descr="http://foorum2014.sscw.ee/public/kivioli-logo_260x250.png"/>
          <p:cNvPicPr>
            <a:picLocks noChangeAspect="1" noChangeArrowheads="1"/>
          </p:cNvPicPr>
          <p:nvPr/>
        </p:nvPicPr>
        <p:blipFill>
          <a:blip r:embed="rId23" cstate="print"/>
          <a:srcRect/>
          <a:stretch>
            <a:fillRect/>
          </a:stretch>
        </p:blipFill>
        <p:spPr bwMode="auto">
          <a:xfrm>
            <a:off x="3635896" y="5517232"/>
            <a:ext cx="792088" cy="979564"/>
          </a:xfrm>
          <a:prstGeom prst="rect">
            <a:avLst/>
          </a:prstGeom>
          <a:noFill/>
        </p:spPr>
      </p:pic>
      <p:pic>
        <p:nvPicPr>
          <p:cNvPr id="29730" name="Picture 34" descr="http://foorum2014.sscw.ee/public/593px-Ida-Virumaa_vapp.jpg"/>
          <p:cNvPicPr>
            <a:picLocks noChangeAspect="1" noChangeArrowheads="1"/>
          </p:cNvPicPr>
          <p:nvPr/>
        </p:nvPicPr>
        <p:blipFill>
          <a:blip r:embed="rId24" cstate="print"/>
          <a:srcRect/>
          <a:stretch>
            <a:fillRect/>
          </a:stretch>
        </p:blipFill>
        <p:spPr bwMode="auto">
          <a:xfrm>
            <a:off x="2699792" y="5469227"/>
            <a:ext cx="846094" cy="1128125"/>
          </a:xfrm>
          <a:prstGeom prst="rect">
            <a:avLst/>
          </a:prstGeom>
          <a:noFill/>
        </p:spPr>
      </p:pic>
      <p:pic>
        <p:nvPicPr>
          <p:cNvPr id="29732" name="Picture 36" descr="http://foorum2014.sscw.ee/public/Promo/Logo/EMSL.png"/>
          <p:cNvPicPr>
            <a:picLocks noChangeAspect="1" noChangeArrowheads="1"/>
          </p:cNvPicPr>
          <p:nvPr/>
        </p:nvPicPr>
        <p:blipFill>
          <a:blip r:embed="rId25" cstate="print"/>
          <a:srcRect/>
          <a:stretch>
            <a:fillRect/>
          </a:stretch>
        </p:blipFill>
        <p:spPr bwMode="auto">
          <a:xfrm>
            <a:off x="4355976" y="4221088"/>
            <a:ext cx="1788882" cy="1052787"/>
          </a:xfrm>
          <a:prstGeom prst="rect">
            <a:avLst/>
          </a:prstGeom>
          <a:noFill/>
        </p:spPr>
      </p:pic>
      <p:pic>
        <p:nvPicPr>
          <p:cNvPr id="29734" name="Picture 38" descr="http://foorum2014.sscw.ee/public/Promo/Logo/ivek.png"/>
          <p:cNvPicPr>
            <a:picLocks noChangeAspect="1" noChangeArrowheads="1"/>
          </p:cNvPicPr>
          <p:nvPr/>
        </p:nvPicPr>
        <p:blipFill>
          <a:blip r:embed="rId26" cstate="print"/>
          <a:srcRect/>
          <a:stretch>
            <a:fillRect/>
          </a:stretch>
        </p:blipFill>
        <p:spPr bwMode="auto">
          <a:xfrm>
            <a:off x="7668344" y="4149080"/>
            <a:ext cx="926548" cy="1224136"/>
          </a:xfrm>
          <a:prstGeom prst="rect">
            <a:avLst/>
          </a:prstGeom>
          <a:noFill/>
        </p:spPr>
      </p:pic>
      <p:pic>
        <p:nvPicPr>
          <p:cNvPr id="29736" name="Picture 40" descr="http://foorum2014.sscw.ee/public/.thumbnails/SEBE_logo_RGB_520x133.jpg"/>
          <p:cNvPicPr>
            <a:picLocks noChangeAspect="1" noChangeArrowheads="1"/>
          </p:cNvPicPr>
          <p:nvPr/>
        </p:nvPicPr>
        <p:blipFill>
          <a:blip r:embed="rId27" cstate="print"/>
          <a:srcRect/>
          <a:stretch>
            <a:fillRect/>
          </a:stretch>
        </p:blipFill>
        <p:spPr bwMode="auto">
          <a:xfrm>
            <a:off x="7524328" y="5545758"/>
            <a:ext cx="1296144" cy="331514"/>
          </a:xfrm>
          <a:prstGeom prst="rect">
            <a:avLst/>
          </a:prstGeom>
          <a:noFill/>
        </p:spPr>
      </p:pic>
      <p:pic>
        <p:nvPicPr>
          <p:cNvPr id="29738" name="Picture 42" descr="http://foorum2014.sscw.ee/public/.thumbnails/tun_520x119.png"/>
          <p:cNvPicPr>
            <a:picLocks noChangeAspect="1" noChangeArrowheads="1"/>
          </p:cNvPicPr>
          <p:nvPr/>
        </p:nvPicPr>
        <p:blipFill>
          <a:blip r:embed="rId28" cstate="print"/>
          <a:srcRect/>
          <a:stretch>
            <a:fillRect/>
          </a:stretch>
        </p:blipFill>
        <p:spPr bwMode="auto">
          <a:xfrm>
            <a:off x="251520" y="3573016"/>
            <a:ext cx="2435748" cy="557412"/>
          </a:xfrm>
          <a:prstGeom prst="rect">
            <a:avLst/>
          </a:prstGeom>
          <a:noFill/>
        </p:spPr>
      </p:pic>
      <p:pic>
        <p:nvPicPr>
          <p:cNvPr id="29740" name="Picture 44" descr="http://reklaam.postimees.ee/wp-content/uploads/2013/11/postimees.png"/>
          <p:cNvPicPr>
            <a:picLocks noChangeAspect="1" noChangeArrowheads="1"/>
          </p:cNvPicPr>
          <p:nvPr/>
        </p:nvPicPr>
        <p:blipFill>
          <a:blip r:embed="rId29" cstate="print"/>
          <a:srcRect/>
          <a:stretch>
            <a:fillRect/>
          </a:stretch>
        </p:blipFill>
        <p:spPr bwMode="auto">
          <a:xfrm>
            <a:off x="1187624" y="5261569"/>
            <a:ext cx="1428750" cy="1047751"/>
          </a:xfrm>
          <a:prstGeom prst="rect">
            <a:avLst/>
          </a:prstGeom>
          <a:noFill/>
        </p:spPr>
      </p:pic>
      <p:pic>
        <p:nvPicPr>
          <p:cNvPr id="29742" name="Picture 46" descr="http://lites.ee/tv/images/pix/logo.gif"/>
          <p:cNvPicPr>
            <a:picLocks noChangeAspect="1" noChangeArrowheads="1"/>
          </p:cNvPicPr>
          <p:nvPr/>
        </p:nvPicPr>
        <p:blipFill>
          <a:blip r:embed="rId30" cstate="print"/>
          <a:srcRect/>
          <a:stretch>
            <a:fillRect/>
          </a:stretch>
        </p:blipFill>
        <p:spPr bwMode="auto">
          <a:xfrm>
            <a:off x="5868144" y="5524077"/>
            <a:ext cx="1514475" cy="857251"/>
          </a:xfrm>
          <a:prstGeom prst="rect">
            <a:avLst/>
          </a:prstGeom>
          <a:noFill/>
        </p:spPr>
      </p:pic>
      <p:pic>
        <p:nvPicPr>
          <p:cNvPr id="29744" name="Picture 48" descr="http://foorum2014.sscw.ee/public/Eesti_Energia.jpeg"/>
          <p:cNvPicPr>
            <a:picLocks noChangeAspect="1" noChangeArrowheads="1"/>
          </p:cNvPicPr>
          <p:nvPr/>
        </p:nvPicPr>
        <p:blipFill>
          <a:blip r:embed="rId31" cstate="print"/>
          <a:srcRect/>
          <a:stretch>
            <a:fillRect/>
          </a:stretch>
        </p:blipFill>
        <p:spPr bwMode="auto">
          <a:xfrm>
            <a:off x="373719" y="2636913"/>
            <a:ext cx="2182057" cy="720080"/>
          </a:xfrm>
          <a:prstGeom prst="rect">
            <a:avLst/>
          </a:prstGeom>
          <a:noFill/>
        </p:spPr>
      </p:pic>
      <p:pic>
        <p:nvPicPr>
          <p:cNvPr id="29746" name="Picture 50" descr="http://co-management.sscw.ee/public/Logo/Grupplogo.jpg"/>
          <p:cNvPicPr>
            <a:picLocks noChangeAspect="1" noChangeArrowheads="1"/>
          </p:cNvPicPr>
          <p:nvPr/>
        </p:nvPicPr>
        <p:blipFill>
          <a:blip r:embed="rId32" cstate="print"/>
          <a:srcRect/>
          <a:stretch>
            <a:fillRect/>
          </a:stretch>
        </p:blipFill>
        <p:spPr bwMode="auto">
          <a:xfrm>
            <a:off x="7308304" y="6021288"/>
            <a:ext cx="1605069" cy="626369"/>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C:\Users\hp\Desktop\1. MEIS 2015\FOORUM 2015\Youth Forum.jpg"/>
          <p:cNvPicPr>
            <a:picLocks noChangeAspect="1" noChangeArrowheads="1"/>
          </p:cNvPicPr>
          <p:nvPr/>
        </p:nvPicPr>
        <p:blipFill>
          <a:blip r:embed="rId2" cstate="print"/>
          <a:srcRect t="12649"/>
          <a:stretch>
            <a:fillRect/>
          </a:stretch>
        </p:blipFill>
        <p:spPr bwMode="auto">
          <a:xfrm>
            <a:off x="5076056" y="260648"/>
            <a:ext cx="3744416" cy="2304256"/>
          </a:xfrm>
          <a:prstGeom prst="rect">
            <a:avLst/>
          </a:prstGeom>
          <a:noFill/>
        </p:spPr>
      </p:pic>
      <p:pic>
        <p:nvPicPr>
          <p:cNvPr id="63491" name="Picture 3" descr="C:\Users\hp\Desktop\1. MEIS 2015\FOORUM 2015\304663_10151073606651768_1982322335_n.jpg"/>
          <p:cNvPicPr>
            <a:picLocks noChangeAspect="1" noChangeArrowheads="1"/>
          </p:cNvPicPr>
          <p:nvPr/>
        </p:nvPicPr>
        <p:blipFill>
          <a:blip r:embed="rId3" cstate="print"/>
          <a:srcRect/>
          <a:stretch>
            <a:fillRect/>
          </a:stretch>
        </p:blipFill>
        <p:spPr bwMode="auto">
          <a:xfrm>
            <a:off x="5220072" y="3521351"/>
            <a:ext cx="3600400" cy="2499937"/>
          </a:xfrm>
          <a:prstGeom prst="rect">
            <a:avLst/>
          </a:prstGeom>
          <a:noFill/>
        </p:spPr>
      </p:pic>
      <p:sp>
        <p:nvSpPr>
          <p:cNvPr id="7" name="TextBox 3"/>
          <p:cNvSpPr txBox="1">
            <a:spLocks noChangeArrowheads="1"/>
          </p:cNvSpPr>
          <p:nvPr/>
        </p:nvSpPr>
        <p:spPr bwMode="auto">
          <a:xfrm>
            <a:off x="323528" y="3573016"/>
            <a:ext cx="4176464" cy="954107"/>
          </a:xfrm>
          <a:prstGeom prst="rect">
            <a:avLst/>
          </a:prstGeom>
          <a:noFill/>
          <a:ln w="9525">
            <a:noFill/>
            <a:miter lim="800000"/>
            <a:headEnd/>
            <a:tailEnd/>
          </a:ln>
        </p:spPr>
        <p:txBody>
          <a:bodyPr wrap="square">
            <a:spAutoFit/>
          </a:bodyPr>
          <a:lstStyle/>
          <a:p>
            <a:r>
              <a:rPr lang="fi-FI" dirty="0" smtClean="0"/>
              <a:t>“Kasvame koos - Jalutuskäik õiguste ja kohustuste maal koos vanaemaga”</a:t>
            </a:r>
            <a:r>
              <a:rPr lang="et-EE" dirty="0" smtClean="0"/>
              <a:t>.</a:t>
            </a:r>
            <a:endParaRPr lang="fi-FI" dirty="0" smtClean="0"/>
          </a:p>
          <a:p>
            <a:endParaRPr lang="et-EE" sz="2000" dirty="0" smtClean="0"/>
          </a:p>
        </p:txBody>
      </p:sp>
      <p:pic>
        <p:nvPicPr>
          <p:cNvPr id="8" name="Picture 2" descr="C:\Users\hp\AppData\Roaming\Skype\basilikius\media_messaging\media_cache\^81CD1200FF41E8B97602CBEAE985FBBA0F128E340886249B96^pimgpsh_fullsize_distr.jpg"/>
          <p:cNvPicPr>
            <a:picLocks noChangeAspect="1" noChangeArrowheads="1"/>
          </p:cNvPicPr>
          <p:nvPr/>
        </p:nvPicPr>
        <p:blipFill>
          <a:blip r:embed="rId4" cstate="print"/>
          <a:srcRect t="20853" b="24706"/>
          <a:stretch>
            <a:fillRect/>
          </a:stretch>
        </p:blipFill>
        <p:spPr bwMode="auto">
          <a:xfrm>
            <a:off x="395536" y="1196752"/>
            <a:ext cx="3600400" cy="2304256"/>
          </a:xfrm>
          <a:prstGeom prst="rect">
            <a:avLst/>
          </a:prstGeom>
          <a:noFill/>
        </p:spPr>
      </p:pic>
      <p:sp>
        <p:nvSpPr>
          <p:cNvPr id="9" name="Title 1"/>
          <p:cNvSpPr>
            <a:spLocks noGrp="1"/>
          </p:cNvSpPr>
          <p:nvPr>
            <p:ph type="title"/>
          </p:nvPr>
        </p:nvSpPr>
        <p:spPr>
          <a:xfrm>
            <a:off x="251520" y="274638"/>
            <a:ext cx="5328592" cy="777875"/>
          </a:xfrm>
        </p:spPr>
        <p:txBody>
          <a:bodyPr/>
          <a:lstStyle/>
          <a:p>
            <a:r>
              <a:rPr lang="en-GB" sz="2600" b="1" dirty="0" smtClean="0">
                <a:solidFill>
                  <a:srgbClr val="EE8012"/>
                </a:solidFill>
                <a:latin typeface="Calibri (Headings)"/>
              </a:rPr>
              <a:t>	PROJEKTID </a:t>
            </a:r>
            <a:r>
              <a:rPr lang="ru-RU" sz="2600" b="1" dirty="0" smtClean="0">
                <a:solidFill>
                  <a:srgbClr val="EE8012"/>
                </a:solidFill>
                <a:latin typeface="Calibri (Headings)"/>
              </a:rPr>
              <a:t>2015</a:t>
            </a:r>
            <a:endParaRPr lang="et-EE" sz="2600" dirty="0" smtClean="0"/>
          </a:p>
        </p:txBody>
      </p:sp>
      <p:sp>
        <p:nvSpPr>
          <p:cNvPr id="10" name="TextBox 3"/>
          <p:cNvSpPr txBox="1">
            <a:spLocks noChangeArrowheads="1"/>
          </p:cNvSpPr>
          <p:nvPr/>
        </p:nvSpPr>
        <p:spPr bwMode="auto">
          <a:xfrm>
            <a:off x="4211960" y="6156012"/>
            <a:ext cx="4572000" cy="369332"/>
          </a:xfrm>
          <a:prstGeom prst="rect">
            <a:avLst/>
          </a:prstGeom>
          <a:noFill/>
          <a:ln w="9525">
            <a:noFill/>
            <a:miter lim="800000"/>
            <a:headEnd/>
            <a:tailEnd/>
          </a:ln>
        </p:spPr>
        <p:txBody>
          <a:bodyPr wrap="square">
            <a:spAutoFit/>
          </a:bodyPr>
          <a:lstStyle/>
          <a:p>
            <a:pPr algn="ctr"/>
            <a:r>
              <a:rPr lang="et-EE" dirty="0" smtClean="0"/>
              <a:t>Ida-Virumaa Noortefoorumid</a:t>
            </a:r>
          </a:p>
        </p:txBody>
      </p:sp>
      <p:pic>
        <p:nvPicPr>
          <p:cNvPr id="63493" name="Picture 5" descr="C:\Users\hp\Desktop\1. MEIS 2015\FOORUM 2015\Collage.jpg"/>
          <p:cNvPicPr>
            <a:picLocks noChangeAspect="1" noChangeArrowheads="1"/>
          </p:cNvPicPr>
          <p:nvPr/>
        </p:nvPicPr>
        <p:blipFill>
          <a:blip r:embed="rId5" cstate="print"/>
          <a:srcRect/>
          <a:stretch>
            <a:fillRect/>
          </a:stretch>
        </p:blipFill>
        <p:spPr bwMode="auto">
          <a:xfrm>
            <a:off x="394560" y="4444662"/>
            <a:ext cx="3385352" cy="2224698"/>
          </a:xfrm>
          <a:prstGeom prst="rect">
            <a:avLst/>
          </a:prstGeom>
          <a:noFill/>
        </p:spPr>
      </p:pic>
      <p:pic>
        <p:nvPicPr>
          <p:cNvPr id="63494" name="Picture 6" descr="C:\Users\hp\Desktop\1. MEIS 2015\FOORUM 2015\527521_10151073615881768_734336342_n.jpg"/>
          <p:cNvPicPr>
            <a:picLocks noChangeAspect="1" noChangeArrowheads="1"/>
          </p:cNvPicPr>
          <p:nvPr/>
        </p:nvPicPr>
        <p:blipFill>
          <a:blip r:embed="rId6" cstate="print"/>
          <a:srcRect/>
          <a:stretch>
            <a:fillRect/>
          </a:stretch>
        </p:blipFill>
        <p:spPr bwMode="auto">
          <a:xfrm>
            <a:off x="4539209" y="2329979"/>
            <a:ext cx="2841103" cy="189110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4" name="Picture 8" descr="http://www.sscw.ee/public/Avaleht_materjalid/.thumbnails/SSCW_foundation_520x253.jpg"/>
          <p:cNvPicPr>
            <a:picLocks noChangeAspect="1" noChangeArrowheads="1"/>
          </p:cNvPicPr>
          <p:nvPr/>
        </p:nvPicPr>
        <p:blipFill>
          <a:blip r:embed="rId2" cstate="print"/>
          <a:srcRect/>
          <a:stretch>
            <a:fillRect/>
          </a:stretch>
        </p:blipFill>
        <p:spPr bwMode="auto">
          <a:xfrm>
            <a:off x="3059832" y="5616281"/>
            <a:ext cx="2319766" cy="1125087"/>
          </a:xfrm>
          <a:prstGeom prst="rect">
            <a:avLst/>
          </a:prstGeom>
          <a:noFill/>
        </p:spPr>
      </p:pic>
      <p:sp>
        <p:nvSpPr>
          <p:cNvPr id="2" name="Title 1"/>
          <p:cNvSpPr>
            <a:spLocks noGrp="1"/>
          </p:cNvSpPr>
          <p:nvPr>
            <p:ph type="title"/>
          </p:nvPr>
        </p:nvSpPr>
        <p:spPr>
          <a:xfrm>
            <a:off x="323528" y="634678"/>
            <a:ext cx="5472608" cy="634082"/>
          </a:xfrm>
        </p:spPr>
        <p:txBody>
          <a:bodyPr>
            <a:noAutofit/>
          </a:bodyPr>
          <a:lstStyle/>
          <a:p>
            <a:pPr lvl="0"/>
            <a:r>
              <a:rPr lang="et-EE" sz="2800" b="1" dirty="0" smtClean="0">
                <a:solidFill>
                  <a:srgbClr val="EE8012"/>
                </a:solidFill>
                <a:latin typeface="Calibri (Headings)"/>
              </a:rPr>
              <a:t>TUNNUSTUS JA SSCW FOND</a:t>
            </a:r>
            <a:endParaRPr lang="et-EE" sz="2800" dirty="0"/>
          </a:p>
        </p:txBody>
      </p:sp>
      <p:sp>
        <p:nvSpPr>
          <p:cNvPr id="3" name="TextBox 3"/>
          <p:cNvSpPr txBox="1">
            <a:spLocks noChangeArrowheads="1"/>
          </p:cNvSpPr>
          <p:nvPr/>
        </p:nvSpPr>
        <p:spPr bwMode="auto">
          <a:xfrm>
            <a:off x="179512" y="3496940"/>
            <a:ext cx="5256584" cy="2308324"/>
          </a:xfrm>
          <a:prstGeom prst="rect">
            <a:avLst/>
          </a:prstGeom>
          <a:noFill/>
          <a:ln w="9525">
            <a:noFill/>
            <a:miter lim="800000"/>
            <a:headEnd/>
            <a:tailEnd/>
          </a:ln>
        </p:spPr>
        <p:txBody>
          <a:bodyPr wrap="square">
            <a:spAutoFit/>
          </a:bodyPr>
          <a:lstStyle/>
          <a:p>
            <a:pPr>
              <a:buFont typeface="Arial" pitchFamily="34" charset="0"/>
              <a:buChar char="•"/>
            </a:pPr>
            <a:r>
              <a:rPr lang="et-EE" dirty="0" smtClean="0"/>
              <a:t> Iga-aastane tunnustusauhind “Laste Sõber”</a:t>
            </a:r>
          </a:p>
          <a:p>
            <a:r>
              <a:rPr lang="et-EE" dirty="0" smtClean="0"/>
              <a:t>  </a:t>
            </a:r>
            <a:endParaRPr lang="ru-RU" dirty="0" smtClean="0"/>
          </a:p>
          <a:p>
            <a:pPr>
              <a:buFont typeface="Arial" pitchFamily="34" charset="0"/>
              <a:buChar char="•"/>
            </a:pPr>
            <a:r>
              <a:rPr lang="et-EE" dirty="0" smtClean="0"/>
              <a:t> Ida-Virumaa Kodanikuühikonna tunnustusüritus</a:t>
            </a:r>
          </a:p>
          <a:p>
            <a:pPr>
              <a:buFont typeface="Arial" pitchFamily="34" charset="0"/>
              <a:buChar char="•"/>
            </a:pPr>
            <a:endParaRPr lang="ru-RU" dirty="0" smtClean="0"/>
          </a:p>
          <a:p>
            <a:pPr>
              <a:buFont typeface="Arial" pitchFamily="34" charset="0"/>
              <a:buChar char="•"/>
            </a:pPr>
            <a:r>
              <a:rPr lang="et-EE" dirty="0" smtClean="0"/>
              <a:t> Tunnustamine “Noor sädemeke”</a:t>
            </a:r>
          </a:p>
          <a:p>
            <a:pPr>
              <a:buFont typeface="Arial" pitchFamily="34" charset="0"/>
              <a:buChar char="•"/>
            </a:pPr>
            <a:endParaRPr lang="ru-RU" dirty="0"/>
          </a:p>
          <a:p>
            <a:pPr>
              <a:buFont typeface="Arial" pitchFamily="34" charset="0"/>
              <a:buChar char="•"/>
            </a:pPr>
            <a:r>
              <a:rPr lang="et-EE" dirty="0" smtClean="0"/>
              <a:t> Ida-Virumaa Laste ja Noorte abifond </a:t>
            </a:r>
            <a:r>
              <a:rPr lang="et-EE" u="sng" dirty="0" smtClean="0">
                <a:solidFill>
                  <a:srgbClr val="F543DC"/>
                </a:solidFill>
              </a:rPr>
              <a:t>www.foundation.sscw.ee </a:t>
            </a:r>
            <a:r>
              <a:rPr lang="ru-RU" u="sng" dirty="0" smtClean="0">
                <a:solidFill>
                  <a:srgbClr val="F543DC"/>
                </a:solidFill>
              </a:rPr>
              <a:t>  </a:t>
            </a:r>
            <a:endParaRPr lang="et-EE" u="sng" dirty="0" smtClean="0">
              <a:solidFill>
                <a:srgbClr val="F543DC"/>
              </a:solidFill>
            </a:endParaRPr>
          </a:p>
        </p:txBody>
      </p:sp>
      <p:pic>
        <p:nvPicPr>
          <p:cNvPr id="26629" name="Picture 5" descr="http://www.sscw.ee/public/Galleries/Laste_Sober_2013/.gallery_pictures/Laste_Sober_-_Dmitri_Dmitriev_Kivioli.jpg"/>
          <p:cNvPicPr>
            <a:picLocks noChangeAspect="1" noChangeArrowheads="1"/>
          </p:cNvPicPr>
          <p:nvPr/>
        </p:nvPicPr>
        <p:blipFill>
          <a:blip r:embed="rId3" cstate="print"/>
          <a:srcRect/>
          <a:stretch>
            <a:fillRect/>
          </a:stretch>
        </p:blipFill>
        <p:spPr bwMode="auto">
          <a:xfrm>
            <a:off x="5796136" y="116632"/>
            <a:ext cx="2952328" cy="1918749"/>
          </a:xfrm>
          <a:prstGeom prst="rect">
            <a:avLst/>
          </a:prstGeom>
          <a:noFill/>
        </p:spPr>
      </p:pic>
      <p:pic>
        <p:nvPicPr>
          <p:cNvPr id="60419" name="Picture 3" descr="C:\Users\hp\Desktop\1. MEIS 2015\FOORUM 2015\Tunnustus 24.11.jpg"/>
          <p:cNvPicPr>
            <a:picLocks noChangeAspect="1" noChangeArrowheads="1"/>
          </p:cNvPicPr>
          <p:nvPr/>
        </p:nvPicPr>
        <p:blipFill>
          <a:blip r:embed="rId4" cstate="print"/>
          <a:srcRect/>
          <a:stretch>
            <a:fillRect/>
          </a:stretch>
        </p:blipFill>
        <p:spPr bwMode="auto">
          <a:xfrm>
            <a:off x="5730552" y="4293096"/>
            <a:ext cx="2945904" cy="2366543"/>
          </a:xfrm>
          <a:prstGeom prst="rect">
            <a:avLst/>
          </a:prstGeom>
          <a:noFill/>
        </p:spPr>
      </p:pic>
      <p:pic>
        <p:nvPicPr>
          <p:cNvPr id="60421" name="Picture 5" descr="http://www.sscw.ee/public/Avaleht_materjalid/Laste_Sober_2015_RU.jpg"/>
          <p:cNvPicPr>
            <a:picLocks noChangeAspect="1" noChangeArrowheads="1"/>
          </p:cNvPicPr>
          <p:nvPr/>
        </p:nvPicPr>
        <p:blipFill>
          <a:blip r:embed="rId5" cstate="print"/>
          <a:srcRect r="4429"/>
          <a:stretch>
            <a:fillRect/>
          </a:stretch>
        </p:blipFill>
        <p:spPr bwMode="auto">
          <a:xfrm>
            <a:off x="323528" y="1346477"/>
            <a:ext cx="4644008" cy="2082523"/>
          </a:xfrm>
          <a:prstGeom prst="rect">
            <a:avLst/>
          </a:prstGeom>
          <a:noFill/>
        </p:spPr>
      </p:pic>
      <p:pic>
        <p:nvPicPr>
          <p:cNvPr id="60422" name="Picture 6" descr="C:\Users\hp\Desktop\PROJECT 2015\1. RAHASTATUD\LASTE SOBER\award\Laste Sober Awards (43).jpg"/>
          <p:cNvPicPr>
            <a:picLocks noChangeAspect="1" noChangeArrowheads="1"/>
          </p:cNvPicPr>
          <p:nvPr/>
        </p:nvPicPr>
        <p:blipFill>
          <a:blip r:embed="rId6" cstate="print"/>
          <a:srcRect t="14037"/>
          <a:stretch>
            <a:fillRect/>
          </a:stretch>
        </p:blipFill>
        <p:spPr bwMode="auto">
          <a:xfrm>
            <a:off x="5472608" y="2060848"/>
            <a:ext cx="3419872" cy="220486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p:cNvPicPr>
            <a:picLocks noChangeAspect="1" noChangeArrowheads="1"/>
          </p:cNvPicPr>
          <p:nvPr/>
        </p:nvPicPr>
        <p:blipFill>
          <a:blip r:embed="rId2" cstate="print"/>
          <a:srcRect l="13193" t="7542" r="14468" b="6425"/>
          <a:stretch>
            <a:fillRect/>
          </a:stretch>
        </p:blipFill>
        <p:spPr bwMode="auto">
          <a:xfrm>
            <a:off x="5580112" y="3835516"/>
            <a:ext cx="3375099" cy="2257780"/>
          </a:xfrm>
          <a:prstGeom prst="rect">
            <a:avLst/>
          </a:prstGeom>
          <a:noFill/>
          <a:ln w="9525">
            <a:noFill/>
            <a:miter lim="800000"/>
            <a:headEnd/>
            <a:tailEnd/>
          </a:ln>
        </p:spPr>
      </p:pic>
      <p:sp>
        <p:nvSpPr>
          <p:cNvPr id="15362" name="Pealkiri 1"/>
          <p:cNvSpPr>
            <a:spLocks noGrp="1"/>
          </p:cNvSpPr>
          <p:nvPr>
            <p:ph type="title"/>
          </p:nvPr>
        </p:nvSpPr>
        <p:spPr>
          <a:xfrm>
            <a:off x="395288" y="548680"/>
            <a:ext cx="8748712" cy="792162"/>
          </a:xfrm>
        </p:spPr>
        <p:txBody>
          <a:bodyPr>
            <a:noAutofit/>
          </a:bodyPr>
          <a:lstStyle/>
          <a:p>
            <a:pPr algn="just"/>
            <a:r>
              <a:rPr lang="et-EE" sz="4000" b="1" dirty="0" smtClean="0">
                <a:solidFill>
                  <a:srgbClr val="EE8012"/>
                </a:solidFill>
                <a:effectLst>
                  <a:outerShdw blurRad="38100" dist="38100" dir="2700000" algn="tl">
                    <a:srgbClr val="000000">
                      <a:alpha val="43137"/>
                    </a:srgbClr>
                  </a:outerShdw>
                </a:effectLst>
              </a:rPr>
              <a:t>INFOLEVITUS</a:t>
            </a:r>
            <a:r>
              <a:rPr lang="en-US" sz="4000" b="1" dirty="0" smtClean="0">
                <a:solidFill>
                  <a:srgbClr val="EE8012"/>
                </a:solidFill>
                <a:effectLst>
                  <a:outerShdw blurRad="38100" dist="38100" dir="2700000" algn="tl">
                    <a:srgbClr val="000000">
                      <a:alpha val="43137"/>
                    </a:srgbClr>
                  </a:outerShdw>
                </a:effectLst>
              </a:rPr>
              <a:t> - K</a:t>
            </a:r>
            <a:r>
              <a:rPr lang="et-EE" sz="4000" b="1" dirty="0" smtClean="0">
                <a:solidFill>
                  <a:srgbClr val="EE8012"/>
                </a:solidFill>
                <a:effectLst>
                  <a:outerShdw blurRad="38100" dist="38100" dir="2700000" algn="tl">
                    <a:srgbClr val="000000">
                      <a:alpha val="43137"/>
                    </a:srgbClr>
                  </a:outerShdw>
                </a:effectLst>
              </a:rPr>
              <a:t>ompaktne ja arusaadav</a:t>
            </a:r>
          </a:p>
        </p:txBody>
      </p:sp>
      <p:sp>
        <p:nvSpPr>
          <p:cNvPr id="3077" name="Teksti kohatäide 4"/>
          <p:cNvSpPr>
            <a:spLocks noGrp="1"/>
          </p:cNvSpPr>
          <p:nvPr>
            <p:ph type="body" sz="half" idx="3"/>
          </p:nvPr>
        </p:nvSpPr>
        <p:spPr>
          <a:xfrm>
            <a:off x="323528" y="4221088"/>
            <a:ext cx="3322638" cy="639762"/>
          </a:xfrm>
        </p:spPr>
        <p:txBody>
          <a:bodyPr/>
          <a:lstStyle/>
          <a:p>
            <a:pPr eaLnBrk="1" fontAlgn="auto" hangingPunct="1">
              <a:spcBef>
                <a:spcPts val="580"/>
              </a:spcBef>
              <a:spcAft>
                <a:spcPts val="0"/>
              </a:spcAft>
              <a:buFont typeface="Wingdings 2"/>
              <a:buNone/>
              <a:defRPr/>
            </a:pPr>
            <a:r>
              <a:rPr lang="et-EE" dirty="0" smtClean="0">
                <a:solidFill>
                  <a:srgbClr val="FF0000"/>
                </a:solidFill>
              </a:rPr>
              <a:t>KEELED</a:t>
            </a:r>
          </a:p>
        </p:txBody>
      </p:sp>
      <p:sp>
        <p:nvSpPr>
          <p:cNvPr id="15364" name="Sisu kohatäide 3"/>
          <p:cNvSpPr>
            <a:spLocks noGrp="1"/>
          </p:cNvSpPr>
          <p:nvPr>
            <p:ph sz="half" idx="2"/>
          </p:nvPr>
        </p:nvSpPr>
        <p:spPr>
          <a:xfrm>
            <a:off x="179388" y="1412776"/>
            <a:ext cx="8820150" cy="2447677"/>
          </a:xfrm>
          <a:scene3d>
            <a:camera prst="orthographicFront"/>
            <a:lightRig rig="threePt" dir="t"/>
          </a:scene3d>
          <a:sp3d extrusionH="76200">
            <a:extrusionClr>
              <a:schemeClr val="tx1"/>
            </a:extrusionClr>
          </a:sp3d>
        </p:spPr>
        <p:txBody>
          <a:bodyPr>
            <a:normAutofit/>
          </a:bodyPr>
          <a:lstStyle/>
          <a:p>
            <a:pPr>
              <a:spcBef>
                <a:spcPts val="600"/>
              </a:spcBef>
              <a:spcAft>
                <a:spcPts val="600"/>
              </a:spcAft>
            </a:pPr>
            <a:r>
              <a:rPr lang="et-EE" sz="2000" b="1" dirty="0" smtClean="0"/>
              <a:t>Pea veebiportaal:  </a:t>
            </a:r>
            <a:r>
              <a:rPr lang="et-EE" sz="2800" b="1" u="sng" dirty="0" smtClean="0">
                <a:solidFill>
                  <a:srgbClr val="F543DC"/>
                </a:solidFill>
              </a:rPr>
              <a:t>www.sscw.ee</a:t>
            </a:r>
            <a:endParaRPr lang="et-EE" sz="2000" b="1" u="sng" dirty="0" smtClean="0">
              <a:solidFill>
                <a:srgbClr val="F543DC"/>
              </a:solidFill>
            </a:endParaRPr>
          </a:p>
          <a:p>
            <a:pPr eaLnBrk="1" hangingPunct="1">
              <a:spcBef>
                <a:spcPct val="0"/>
              </a:spcBef>
            </a:pPr>
            <a:r>
              <a:rPr lang="et-EE" sz="2000" dirty="0" smtClean="0"/>
              <a:t>Ida-Virumaa Kodanikuüshikonna Foorum </a:t>
            </a:r>
            <a:r>
              <a:rPr lang="et-EE" sz="2000" u="sng" dirty="0" smtClean="0">
                <a:solidFill>
                  <a:srgbClr val="F543DC"/>
                </a:solidFill>
              </a:rPr>
              <a:t>www.foorum2014.sscw.ee  </a:t>
            </a:r>
          </a:p>
          <a:p>
            <a:pPr eaLnBrk="1" hangingPunct="1">
              <a:spcBef>
                <a:spcPct val="0"/>
              </a:spcBef>
            </a:pPr>
            <a:r>
              <a:rPr lang="et-EE" sz="2000" dirty="0" smtClean="0"/>
              <a:t>Projekt “Säästlikkus kui elustiil”  </a:t>
            </a:r>
            <a:r>
              <a:rPr lang="et-EE" sz="2000" dirty="0" smtClean="0">
                <a:solidFill>
                  <a:srgbClr val="F543DC"/>
                </a:solidFill>
              </a:rPr>
              <a:t>www.sustainable.sscw.ee </a:t>
            </a:r>
          </a:p>
          <a:p>
            <a:pPr eaLnBrk="1" hangingPunct="1">
              <a:spcBef>
                <a:spcPct val="0"/>
              </a:spcBef>
            </a:pPr>
            <a:r>
              <a:rPr lang="et-EE" sz="2000" dirty="0" smtClean="0"/>
              <a:t>Projekt “Co-management”   </a:t>
            </a:r>
            <a:r>
              <a:rPr lang="et-EE" sz="2000" u="sng" dirty="0" smtClean="0">
                <a:solidFill>
                  <a:srgbClr val="F543DC"/>
                </a:solidFill>
              </a:rPr>
              <a:t>http://co-management.sscw.ee</a:t>
            </a:r>
          </a:p>
          <a:p>
            <a:pPr>
              <a:spcBef>
                <a:spcPct val="0"/>
              </a:spcBef>
            </a:pPr>
            <a:r>
              <a:rPr lang="et-EE" sz="2000" dirty="0" smtClean="0"/>
              <a:t>Projekt “Jätkusuutlik tööelu” </a:t>
            </a:r>
            <a:r>
              <a:rPr lang="et-EE" sz="2000" u="sng" dirty="0" smtClean="0">
                <a:solidFill>
                  <a:srgbClr val="F543DC"/>
                </a:solidFill>
              </a:rPr>
              <a:t>http://tooelu.sscw.ee</a:t>
            </a:r>
          </a:p>
          <a:p>
            <a:pPr>
              <a:spcBef>
                <a:spcPct val="0"/>
              </a:spcBef>
            </a:pPr>
            <a:r>
              <a:rPr lang="et-EE" sz="2000" dirty="0" smtClean="0"/>
              <a:t>Euroopa Noorte Kohtumine 2011: Jätkusuutlik Areng  </a:t>
            </a:r>
            <a:r>
              <a:rPr lang="et-EE" sz="2000" u="sng" dirty="0" smtClean="0">
                <a:solidFill>
                  <a:srgbClr val="F543DC"/>
                </a:solidFill>
              </a:rPr>
              <a:t>ww.eym2011.eu</a:t>
            </a:r>
            <a:r>
              <a:rPr lang="et-EE" sz="2000" dirty="0" smtClean="0">
                <a:solidFill>
                  <a:srgbClr val="F543DC"/>
                </a:solidFill>
              </a:rPr>
              <a:t> </a:t>
            </a:r>
          </a:p>
          <a:p>
            <a:pPr>
              <a:spcBef>
                <a:spcPct val="0"/>
              </a:spcBef>
            </a:pPr>
            <a:r>
              <a:rPr lang="et-EE" sz="2000" dirty="0" smtClean="0"/>
              <a:t>Projekt „Homne Vabatahtlik“  </a:t>
            </a:r>
            <a:r>
              <a:rPr lang="et-EE" sz="2000" dirty="0" smtClean="0">
                <a:solidFill>
                  <a:srgbClr val="F543DC"/>
                </a:solidFill>
              </a:rPr>
              <a:t>http://vabatahtlik2011.sscw.ee/</a:t>
            </a:r>
            <a:r>
              <a:rPr lang="et-EE" sz="2000" dirty="0" smtClean="0"/>
              <a:t> </a:t>
            </a:r>
            <a:endParaRPr lang="et-EE" sz="2000" u="sng" dirty="0" smtClean="0"/>
          </a:p>
        </p:txBody>
      </p:sp>
      <p:pic>
        <p:nvPicPr>
          <p:cNvPr id="15366" name="Picture 8" descr="http://vabatahtlik2011.sscw.ee/extensions/vabatahtlikud_design/images/rus.jpg"/>
          <p:cNvPicPr>
            <a:picLocks noChangeAspect="1" noChangeArrowheads="1"/>
          </p:cNvPicPr>
          <p:nvPr/>
        </p:nvPicPr>
        <p:blipFill>
          <a:blip r:embed="rId3" cstate="print"/>
          <a:srcRect/>
          <a:stretch>
            <a:fillRect/>
          </a:stretch>
        </p:blipFill>
        <p:spPr bwMode="auto">
          <a:xfrm>
            <a:off x="3563888" y="4581128"/>
            <a:ext cx="584200" cy="433388"/>
          </a:xfrm>
          <a:prstGeom prst="rect">
            <a:avLst/>
          </a:prstGeom>
          <a:noFill/>
          <a:ln w="9525">
            <a:noFill/>
            <a:miter lim="800000"/>
            <a:headEnd/>
            <a:tailEnd/>
          </a:ln>
        </p:spPr>
      </p:pic>
      <p:pic>
        <p:nvPicPr>
          <p:cNvPr id="15367" name="Picture 10" descr="C:\Documents and Settings\Irina Golikova\Desktop\eng.jpg"/>
          <p:cNvPicPr>
            <a:picLocks noChangeAspect="1" noChangeArrowheads="1"/>
          </p:cNvPicPr>
          <p:nvPr/>
        </p:nvPicPr>
        <p:blipFill>
          <a:blip r:embed="rId4" cstate="print"/>
          <a:srcRect/>
          <a:stretch>
            <a:fillRect/>
          </a:stretch>
        </p:blipFill>
        <p:spPr bwMode="auto">
          <a:xfrm>
            <a:off x="4139952" y="5085184"/>
            <a:ext cx="554038" cy="427038"/>
          </a:xfrm>
          <a:prstGeom prst="rect">
            <a:avLst/>
          </a:prstGeom>
          <a:noFill/>
          <a:ln w="9525">
            <a:noFill/>
            <a:miter lim="800000"/>
            <a:headEnd/>
            <a:tailEnd/>
          </a:ln>
        </p:spPr>
      </p:pic>
      <p:pic>
        <p:nvPicPr>
          <p:cNvPr id="15368" name="Picture 11" descr="C:\Documents and Settings\Irina Golikova\Desktop\est.jpg"/>
          <p:cNvPicPr>
            <a:picLocks noChangeAspect="1" noChangeArrowheads="1"/>
          </p:cNvPicPr>
          <p:nvPr/>
        </p:nvPicPr>
        <p:blipFill>
          <a:blip r:embed="rId5" cstate="print"/>
          <a:srcRect/>
          <a:stretch>
            <a:fillRect/>
          </a:stretch>
        </p:blipFill>
        <p:spPr bwMode="auto">
          <a:xfrm>
            <a:off x="3131840" y="4221088"/>
            <a:ext cx="525462" cy="403225"/>
          </a:xfrm>
          <a:prstGeom prst="rect">
            <a:avLst/>
          </a:prstGeom>
          <a:noFill/>
          <a:ln w="9525">
            <a:noFill/>
            <a:miter lim="800000"/>
            <a:headEnd/>
            <a:tailEnd/>
          </a:ln>
        </p:spPr>
      </p:pic>
      <p:sp>
        <p:nvSpPr>
          <p:cNvPr id="11" name="Teksti kohatäide 4"/>
          <p:cNvSpPr txBox="1">
            <a:spLocks/>
          </p:cNvSpPr>
          <p:nvPr/>
        </p:nvSpPr>
        <p:spPr bwMode="auto">
          <a:xfrm>
            <a:off x="395288" y="5453534"/>
            <a:ext cx="7777162" cy="639762"/>
          </a:xfrm>
          <a:prstGeom prst="rect">
            <a:avLst/>
          </a:prstGeom>
          <a:noFill/>
          <a:ln w="9525">
            <a:noFill/>
            <a:miter lim="800000"/>
            <a:headEnd/>
            <a:tailEnd/>
          </a:ln>
        </p:spPr>
        <p:txBody>
          <a:bodyPr anchor="b"/>
          <a:lstStyle/>
          <a:p>
            <a:pPr>
              <a:spcBef>
                <a:spcPct val="20000"/>
              </a:spcBef>
              <a:defRPr/>
            </a:pPr>
            <a:r>
              <a:rPr lang="et-EE" sz="2000" b="1" dirty="0">
                <a:solidFill>
                  <a:srgbClr val="FF0000"/>
                </a:solidFill>
              </a:rPr>
              <a:t>LEVITUS</a:t>
            </a:r>
            <a:r>
              <a:rPr lang="en-US" sz="2000" b="1" dirty="0">
                <a:solidFill>
                  <a:srgbClr val="FF0000"/>
                </a:solidFill>
              </a:rPr>
              <a:t>  </a:t>
            </a:r>
            <a:r>
              <a:rPr lang="en-US" sz="2000" b="1" dirty="0">
                <a:solidFill>
                  <a:srgbClr val="FF0000"/>
                </a:solidFill>
                <a:cs typeface="Arial" charset="0"/>
              </a:rPr>
              <a:t>JÄRGMISTE KANALITE KAUDU:</a:t>
            </a:r>
          </a:p>
        </p:txBody>
      </p:sp>
      <p:sp>
        <p:nvSpPr>
          <p:cNvPr id="15370" name="TextBox 11"/>
          <p:cNvSpPr txBox="1">
            <a:spLocks noChangeArrowheads="1"/>
          </p:cNvSpPr>
          <p:nvPr/>
        </p:nvSpPr>
        <p:spPr bwMode="auto">
          <a:xfrm>
            <a:off x="468313" y="6023247"/>
            <a:ext cx="8064500" cy="646113"/>
          </a:xfrm>
          <a:prstGeom prst="rect">
            <a:avLst/>
          </a:prstGeom>
          <a:noFill/>
          <a:ln w="9525">
            <a:noFill/>
            <a:miter lim="800000"/>
            <a:headEnd/>
            <a:tailEnd/>
          </a:ln>
        </p:spPr>
        <p:txBody>
          <a:bodyPr>
            <a:spAutoFit/>
          </a:bodyPr>
          <a:lstStyle/>
          <a:p>
            <a:pPr>
              <a:buFontTx/>
              <a:buChar char="-"/>
            </a:pPr>
            <a:r>
              <a:rPr lang="en-US" dirty="0" smtClean="0"/>
              <a:t> ELEKTROONILISED, UUDISKIRI, TRÜKIMEEDIA,</a:t>
            </a:r>
          </a:p>
          <a:p>
            <a:pPr>
              <a:buFontTx/>
              <a:buChar char="-"/>
            </a:pPr>
            <a:r>
              <a:rPr lang="en-US" dirty="0" smtClean="0"/>
              <a:t> PARTNERITE KONTAKTVÕRGUSTIKUD JA SOTSIAALMEEDIA</a:t>
            </a:r>
            <a:endParaRPr lang="en-US" dirty="0"/>
          </a:p>
        </p:txBody>
      </p:sp>
      <p:sp>
        <p:nvSpPr>
          <p:cNvPr id="14" name="Sisu kohatäide 5"/>
          <p:cNvSpPr txBox="1">
            <a:spLocks/>
          </p:cNvSpPr>
          <p:nvPr/>
        </p:nvSpPr>
        <p:spPr>
          <a:xfrm>
            <a:off x="1619672" y="4221262"/>
            <a:ext cx="3600400" cy="1223962"/>
          </a:xfrm>
          <a:prstGeom prst="rect">
            <a:avLst/>
          </a:prstGeom>
        </p:spPr>
        <p:txBody>
          <a:bodyPr vert="horz">
            <a:noAutofit/>
          </a:bodyPr>
          <a:lstStyle/>
          <a:p>
            <a:pPr marL="457200" marR="0" lvl="0" indent="-457200" algn="l" defTabSz="914400" rtl="0" eaLnBrk="1" fontAlgn="auto" latinLnBrk="0" hangingPunct="1">
              <a:lnSpc>
                <a:spcPct val="100000"/>
              </a:lnSpc>
              <a:spcBef>
                <a:spcPts val="580"/>
              </a:spcBef>
              <a:spcAft>
                <a:spcPts val="0"/>
              </a:spcAft>
              <a:buClr>
                <a:schemeClr val="accent1"/>
              </a:buClr>
              <a:buSzPct val="85000"/>
              <a:buFont typeface="Arial" pitchFamily="34" charset="0"/>
              <a:buNone/>
              <a:tabLst/>
              <a:defRPr/>
            </a:pPr>
            <a:r>
              <a:rPr kumimoji="0" lang="et-EE" sz="2400" b="1" i="0" u="none" strike="noStrike" kern="1200" cap="none" spc="0" normalizeH="0" baseline="0" noProof="0" dirty="0" smtClean="0">
                <a:ln>
                  <a:noFill/>
                </a:ln>
                <a:solidFill>
                  <a:schemeClr val="tx1"/>
                </a:solidFill>
                <a:effectLst/>
                <a:uLnTx/>
                <a:uFillTx/>
                <a:latin typeface="+mn-lt"/>
                <a:ea typeface="+mn-ea"/>
                <a:cs typeface="+mn-cs"/>
              </a:rPr>
              <a:t>EESTI</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endParaRPr kumimoji="0" lang="et-EE" sz="24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0" indent="-457200" algn="l" defTabSz="914400" rtl="0" eaLnBrk="1" fontAlgn="auto" latinLnBrk="0" hangingPunct="1">
              <a:lnSpc>
                <a:spcPct val="100000"/>
              </a:lnSpc>
              <a:spcBef>
                <a:spcPts val="580"/>
              </a:spcBef>
              <a:spcAft>
                <a:spcPts val="0"/>
              </a:spcAft>
              <a:buClr>
                <a:schemeClr val="accent1"/>
              </a:buClr>
              <a:buSzPct val="85000"/>
              <a:buFont typeface="Arial" pitchFamily="34" charset="0"/>
              <a:buNone/>
              <a:tabLst/>
              <a:defRPr/>
            </a:pPr>
            <a:r>
              <a:rPr kumimoji="0" lang="et-EE" sz="2400" b="1" i="0" u="none" strike="noStrike" kern="1200" cap="none" spc="0" normalizeH="0" baseline="0" noProof="0" dirty="0" smtClean="0">
                <a:ln>
                  <a:noFill/>
                </a:ln>
                <a:solidFill>
                  <a:schemeClr val="tx1"/>
                </a:solidFill>
                <a:effectLst/>
                <a:uLnTx/>
                <a:uFillTx/>
                <a:latin typeface="+mn-lt"/>
                <a:ea typeface="+mn-ea"/>
                <a:cs typeface="+mn-cs"/>
              </a:rPr>
              <a:t>VENE</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endParaRPr kumimoji="0" lang="et-EE" sz="2400" b="0" i="0" u="none" strike="noStrike" kern="1200" cap="none" spc="0" normalizeH="0" baseline="0" noProof="0" dirty="0" smtClean="0">
              <a:ln>
                <a:noFill/>
              </a:ln>
              <a:solidFill>
                <a:schemeClr val="tx1"/>
              </a:solidFill>
              <a:effectLst/>
              <a:uLnTx/>
              <a:uFillTx/>
              <a:latin typeface="+mn-lt"/>
              <a:ea typeface="+mn-ea"/>
              <a:cs typeface="+mn-cs"/>
            </a:endParaRPr>
          </a:p>
          <a:p>
            <a:pPr marL="457200" marR="0" lvl="0" indent="-457200" algn="l" defTabSz="914400" rtl="0" eaLnBrk="1" fontAlgn="auto" latinLnBrk="0" hangingPunct="1">
              <a:lnSpc>
                <a:spcPct val="100000"/>
              </a:lnSpc>
              <a:spcBef>
                <a:spcPts val="580"/>
              </a:spcBef>
              <a:spcAft>
                <a:spcPts val="0"/>
              </a:spcAft>
              <a:buClr>
                <a:schemeClr val="accent1"/>
              </a:buClr>
              <a:buSzPct val="85000"/>
              <a:buFont typeface="Arial" pitchFamily="34" charset="0"/>
              <a:buNone/>
              <a:tabLst/>
              <a:defRPr/>
            </a:pPr>
            <a:r>
              <a:rPr kumimoji="0" lang="et-EE" sz="2400" b="1" i="0" u="none" strike="noStrike" kern="1200" cap="none" spc="0" normalizeH="0" baseline="0" noProof="0" dirty="0" smtClean="0">
                <a:ln>
                  <a:noFill/>
                </a:ln>
                <a:solidFill>
                  <a:schemeClr val="tx1"/>
                </a:solidFill>
                <a:effectLst/>
                <a:uLnTx/>
                <a:uFillTx/>
                <a:latin typeface="+mn-lt"/>
                <a:ea typeface="+mn-ea"/>
                <a:cs typeface="+mn-cs"/>
              </a:rPr>
              <a:t>INGLISE</a:t>
            </a:r>
            <a:endParaRPr kumimoji="0" lang="et-EE"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hp\Desktop\SSCW pildid veebile avaleht\SSCW_mark.jpg"/>
          <p:cNvPicPr>
            <a:picLocks noChangeAspect="1" noChangeArrowheads="1"/>
          </p:cNvPicPr>
          <p:nvPr/>
        </p:nvPicPr>
        <p:blipFill>
          <a:blip r:embed="rId2" cstate="print"/>
          <a:srcRect/>
          <a:stretch>
            <a:fillRect/>
          </a:stretch>
        </p:blipFill>
        <p:spPr bwMode="auto">
          <a:xfrm>
            <a:off x="6365304" y="1268760"/>
            <a:ext cx="2743200" cy="2389632"/>
          </a:xfrm>
          <a:prstGeom prst="rect">
            <a:avLst/>
          </a:prstGeom>
          <a:noFill/>
        </p:spPr>
      </p:pic>
      <p:sp>
        <p:nvSpPr>
          <p:cNvPr id="16387" name="Заголовок 1"/>
          <p:cNvSpPr>
            <a:spLocks noGrp="1"/>
          </p:cNvSpPr>
          <p:nvPr>
            <p:ph type="title"/>
          </p:nvPr>
        </p:nvSpPr>
        <p:spPr>
          <a:xfrm>
            <a:off x="914400" y="417860"/>
            <a:ext cx="7772400" cy="850900"/>
          </a:xfrm>
        </p:spPr>
        <p:txBody>
          <a:bodyPr>
            <a:normAutofit/>
          </a:bodyPr>
          <a:lstStyle/>
          <a:p>
            <a:r>
              <a:rPr lang="en-US" sz="4400" b="1" dirty="0" smtClean="0">
                <a:solidFill>
                  <a:srgbClr val="EE8012"/>
                </a:solidFill>
              </a:rPr>
              <a:t>OLEME VALMIS KOOST</a:t>
            </a:r>
            <a:r>
              <a:rPr lang="et-EE" sz="4400" b="1" dirty="0" smtClean="0">
                <a:solidFill>
                  <a:srgbClr val="EE8012"/>
                </a:solidFill>
              </a:rPr>
              <a:t>ÖÖKS!</a:t>
            </a:r>
            <a:endParaRPr lang="en-US" sz="4400" b="1" dirty="0" smtClean="0">
              <a:solidFill>
                <a:srgbClr val="EE8012"/>
              </a:solidFill>
            </a:endParaRPr>
          </a:p>
        </p:txBody>
      </p:sp>
      <p:sp>
        <p:nvSpPr>
          <p:cNvPr id="5" name="Содержимое 4"/>
          <p:cNvSpPr>
            <a:spLocks noGrp="1"/>
          </p:cNvSpPr>
          <p:nvPr>
            <p:ph sz="quarter" idx="1"/>
          </p:nvPr>
        </p:nvSpPr>
        <p:spPr>
          <a:xfrm>
            <a:off x="251520" y="1196752"/>
            <a:ext cx="8362950" cy="5184576"/>
          </a:xfrm>
        </p:spPr>
        <p:txBody>
          <a:bodyPr>
            <a:normAutofit/>
          </a:bodyPr>
          <a:lstStyle/>
          <a:p>
            <a:pPr eaLnBrk="1" hangingPunct="1">
              <a:buFont typeface="Arial" charset="0"/>
              <a:buNone/>
              <a:defRPr/>
            </a:pPr>
            <a:endParaRPr lang="et-EE" sz="1600" b="1" dirty="0" smtClean="0"/>
          </a:p>
          <a:p>
            <a:pPr>
              <a:buNone/>
              <a:defRPr/>
            </a:pPr>
            <a:r>
              <a:rPr lang="et-EE" sz="3200" b="1" dirty="0" smtClean="0"/>
              <a:t>MTÜ Sillamäe Lastekaitse Ühing</a:t>
            </a:r>
          </a:p>
          <a:p>
            <a:pPr>
              <a:lnSpc>
                <a:spcPct val="150000"/>
              </a:lnSpc>
              <a:defRPr/>
            </a:pPr>
            <a:r>
              <a:rPr lang="et-EE" b="1" dirty="0" smtClean="0">
                <a:effectLst>
                  <a:outerShdw blurRad="38100" dist="38100" dir="2700000" algn="tl">
                    <a:srgbClr val="000000">
                      <a:alpha val="43137"/>
                    </a:srgbClr>
                  </a:outerShdw>
                </a:effectLst>
              </a:rPr>
              <a:t>Viru 22a-11, Sillamäe 40232 </a:t>
            </a:r>
          </a:p>
          <a:p>
            <a:pPr>
              <a:lnSpc>
                <a:spcPct val="150000"/>
              </a:lnSpc>
              <a:defRPr/>
            </a:pPr>
            <a:r>
              <a:rPr lang="et-EE" b="1" dirty="0" smtClean="0">
                <a:effectLst>
                  <a:outerShdw blurRad="38100" dist="38100" dir="2700000" algn="tl">
                    <a:srgbClr val="000000">
                      <a:alpha val="43137"/>
                    </a:srgbClr>
                  </a:outerShdw>
                </a:effectLst>
              </a:rPr>
              <a:t>Ida-Virumaa, Eesti</a:t>
            </a:r>
          </a:p>
          <a:p>
            <a:pPr>
              <a:lnSpc>
                <a:spcPct val="150000"/>
              </a:lnSpc>
              <a:defRPr/>
            </a:pPr>
            <a:r>
              <a:rPr lang="et-EE" b="1" dirty="0" smtClean="0">
                <a:effectLst>
                  <a:outerShdw blurRad="38100" dist="38100" dir="2700000" algn="tl">
                    <a:srgbClr val="000000">
                      <a:alpha val="43137"/>
                    </a:srgbClr>
                  </a:outerShdw>
                </a:effectLst>
              </a:rPr>
              <a:t>Fax: +372 6250059 </a:t>
            </a:r>
          </a:p>
          <a:p>
            <a:pPr>
              <a:lnSpc>
                <a:spcPct val="150000"/>
              </a:lnSpc>
              <a:defRPr/>
            </a:pPr>
            <a:r>
              <a:rPr lang="et-EE" b="1" dirty="0" smtClean="0">
                <a:effectLst>
                  <a:outerShdw blurRad="38100" dist="38100" dir="2700000" algn="tl">
                    <a:srgbClr val="000000">
                      <a:alpha val="43137"/>
                    </a:srgbClr>
                  </a:outerShdw>
                </a:effectLst>
              </a:rPr>
              <a:t>Tel: +372 55602993, </a:t>
            </a:r>
            <a:r>
              <a:rPr lang="en-GB" b="1" dirty="0" smtClean="0">
                <a:effectLst>
                  <a:outerShdw blurRad="38100" dist="38100" dir="2700000" algn="tl">
                    <a:srgbClr val="000000">
                      <a:alpha val="43137"/>
                    </a:srgbClr>
                  </a:outerShdw>
                </a:effectLst>
              </a:rPr>
              <a:t>55550303</a:t>
            </a:r>
            <a:endParaRPr lang="et-EE" b="1" dirty="0" smtClean="0">
              <a:effectLst>
                <a:outerShdw blurRad="38100" dist="38100" dir="2700000" algn="tl">
                  <a:srgbClr val="000000">
                    <a:alpha val="43137"/>
                  </a:srgbClr>
                </a:outerShdw>
              </a:effectLst>
            </a:endParaRPr>
          </a:p>
          <a:p>
            <a:pPr>
              <a:lnSpc>
                <a:spcPct val="150000"/>
              </a:lnSpc>
              <a:defRPr/>
            </a:pPr>
            <a:r>
              <a:rPr lang="et-EE" b="1" dirty="0" smtClean="0">
                <a:effectLst>
                  <a:outerShdw blurRad="38100" dist="38100" dir="2700000" algn="tl">
                    <a:srgbClr val="000000">
                      <a:alpha val="43137"/>
                    </a:srgbClr>
                  </a:outerShdw>
                </a:effectLst>
              </a:rPr>
              <a:t>E-mail: </a:t>
            </a:r>
            <a:r>
              <a:rPr lang="et-EE" b="1" dirty="0" smtClean="0">
                <a:hlinkClick r:id="rId3"/>
              </a:rPr>
              <a:t>info@sscw.ee</a:t>
            </a:r>
            <a:endParaRPr lang="et-EE" b="1" dirty="0" smtClean="0"/>
          </a:p>
          <a:p>
            <a:pPr>
              <a:lnSpc>
                <a:spcPct val="150000"/>
              </a:lnSpc>
              <a:defRPr/>
            </a:pPr>
            <a:r>
              <a:rPr lang="et-EE" b="1" dirty="0" smtClean="0">
                <a:effectLst>
                  <a:outerShdw blurRad="38100" dist="38100" dir="2700000" algn="tl">
                    <a:srgbClr val="000000">
                      <a:alpha val="43137"/>
                    </a:srgbClr>
                  </a:outerShdw>
                </a:effectLst>
              </a:rPr>
              <a:t>Web: </a:t>
            </a:r>
            <a:r>
              <a:rPr lang="et-EE" sz="3200" b="1" dirty="0" smtClean="0">
                <a:solidFill>
                  <a:schemeClr val="accent1"/>
                </a:solidFill>
              </a:rPr>
              <a:t>www.sscw.ee</a:t>
            </a:r>
            <a:endParaRPr lang="et-EE" b="1" dirty="0" smtClean="0">
              <a:solidFill>
                <a:schemeClr val="accent1"/>
              </a:solidFill>
              <a:effectLst>
                <a:outerShdw blurRad="38100" dist="38100" dir="2700000" algn="tl">
                  <a:srgbClr val="C0C0C0"/>
                </a:outerShdw>
              </a:effectLst>
            </a:endParaRPr>
          </a:p>
        </p:txBody>
      </p:sp>
      <p:pic>
        <p:nvPicPr>
          <p:cNvPr id="1027" name="Picture 3" descr="C:\Users\hp\AppData\Roaming\Skype\basilikius\media_messaging\media_cache\i11^cimgpsh_orig.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220072" y="3645024"/>
            <a:ext cx="3091805" cy="310422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err="1" smtClean="0"/>
              <a:t>Peace</a:t>
            </a:r>
            <a:r>
              <a:rPr lang="et-EE" dirty="0" smtClean="0"/>
              <a:t> </a:t>
            </a:r>
            <a:r>
              <a:rPr lang="et-EE" dirty="0" err="1" smtClean="0"/>
              <a:t>Child</a:t>
            </a:r>
            <a:r>
              <a:rPr lang="et-EE" dirty="0" smtClean="0"/>
              <a:t> Eesti</a:t>
            </a:r>
            <a:endParaRPr lang="et-EE" dirty="0"/>
          </a:p>
        </p:txBody>
      </p:sp>
      <p:sp>
        <p:nvSpPr>
          <p:cNvPr id="3" name="Sisu kohatäide 2"/>
          <p:cNvSpPr>
            <a:spLocks noGrp="1"/>
          </p:cNvSpPr>
          <p:nvPr>
            <p:ph idx="1"/>
          </p:nvPr>
        </p:nvSpPr>
        <p:spPr/>
        <p:txBody>
          <a:bodyPr>
            <a:normAutofit lnSpcReduction="10000"/>
          </a:bodyPr>
          <a:lstStyle/>
          <a:p>
            <a:pPr algn="just"/>
            <a:r>
              <a:rPr lang="et-EE" dirty="0" err="1" smtClean="0"/>
              <a:t>Peace</a:t>
            </a:r>
            <a:r>
              <a:rPr lang="et-EE" dirty="0" smtClean="0"/>
              <a:t> </a:t>
            </a:r>
            <a:r>
              <a:rPr lang="et-EE" dirty="0" err="1" smtClean="0"/>
              <a:t>Child</a:t>
            </a:r>
            <a:r>
              <a:rPr lang="et-EE" dirty="0" smtClean="0"/>
              <a:t> Eesti on mittetulundusühing, mille eesmärkideks on </a:t>
            </a:r>
            <a:r>
              <a:rPr lang="et-EE" dirty="0"/>
              <a:t>laste ja noorte inimeste kaasamine ja võimendamine, laste- ja noorsooalase tegevuse </a:t>
            </a:r>
            <a:r>
              <a:rPr lang="et-EE" dirty="0" smtClean="0"/>
              <a:t>arendamine ning </a:t>
            </a:r>
            <a:r>
              <a:rPr lang="et-EE" dirty="0"/>
              <a:t>osalemine laste ja noorsootööpoliitika väljatöötamises ja rakendamises</a:t>
            </a:r>
            <a:r>
              <a:rPr lang="et-EE" dirty="0" smtClean="0"/>
              <a:t> .</a:t>
            </a:r>
          </a:p>
          <a:p>
            <a:pPr algn="just"/>
            <a:r>
              <a:rPr lang="et-EE" dirty="0" smtClean="0"/>
              <a:t>Peace Child Eesti peamised koostööpartnerid on Lastekaitse Liit, Sillamäe Lastekaitse Ühing ja Suurbritannia organisatsioon Peacechild International.</a:t>
            </a:r>
            <a:endParaRPr lang="en-GB" dirty="0" smtClean="0"/>
          </a:p>
          <a:p>
            <a:pPr algn="just"/>
            <a:endParaRPr lang="en-GB" dirty="0" smtClean="0"/>
          </a:p>
          <a:p>
            <a:pPr algn="just"/>
            <a:r>
              <a:rPr lang="en-GB" sz="2400" b="1" dirty="0" smtClean="0"/>
              <a:t>WWW.PEACECHILD-ESTONIA.ORG – TALLINN NGO</a:t>
            </a:r>
            <a:endParaRPr lang="et-EE" sz="24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ctrTitle"/>
          </p:nvPr>
        </p:nvSpPr>
        <p:spPr>
          <a:xfrm>
            <a:off x="539552" y="1412776"/>
            <a:ext cx="8145072" cy="1131572"/>
          </a:xfrm>
        </p:spPr>
        <p:txBody>
          <a:bodyPr>
            <a:noAutofit/>
          </a:bodyPr>
          <a:lstStyle/>
          <a:p>
            <a:pPr algn="ctr"/>
            <a:r>
              <a:rPr lang="et-EE" sz="5400" dirty="0" smtClean="0">
                <a:solidFill>
                  <a:srgbClr val="F543DC"/>
                </a:solidFill>
              </a:rPr>
              <a:t>Sooline Võimestamine</a:t>
            </a:r>
            <a:r>
              <a:rPr lang="en-GB" sz="5400" dirty="0" smtClean="0">
                <a:solidFill>
                  <a:srgbClr val="F543DC"/>
                </a:solidFill>
              </a:rPr>
              <a:t/>
            </a:r>
            <a:br>
              <a:rPr lang="en-GB" sz="5400" dirty="0" smtClean="0">
                <a:solidFill>
                  <a:srgbClr val="F543DC"/>
                </a:solidFill>
              </a:rPr>
            </a:br>
            <a:r>
              <a:rPr lang="et-EE" sz="5400" dirty="0" smtClean="0">
                <a:solidFill>
                  <a:srgbClr val="F543DC"/>
                </a:solidFill>
              </a:rPr>
              <a:t> noorteprogramm</a:t>
            </a:r>
            <a:endParaRPr lang="et-EE" sz="5400" dirty="0">
              <a:solidFill>
                <a:srgbClr val="F543DC"/>
              </a:solidFill>
            </a:endParaRPr>
          </a:p>
        </p:txBody>
      </p:sp>
      <p:sp>
        <p:nvSpPr>
          <p:cNvPr id="18435" name="Alapealkiri 2"/>
          <p:cNvSpPr>
            <a:spLocks noGrp="1"/>
          </p:cNvSpPr>
          <p:nvPr>
            <p:ph type="subTitle" idx="1"/>
          </p:nvPr>
        </p:nvSpPr>
        <p:spPr>
          <a:xfrm>
            <a:off x="611560" y="3140969"/>
            <a:ext cx="8280920" cy="2232247"/>
          </a:xfrm>
        </p:spPr>
        <p:txBody>
          <a:bodyPr>
            <a:normAutofit/>
          </a:bodyPr>
          <a:lstStyle/>
          <a:p>
            <a:pPr marR="0" algn="l" eaLnBrk="1" hangingPunct="1">
              <a:spcBef>
                <a:spcPts val="600"/>
              </a:spcBef>
              <a:spcAft>
                <a:spcPts val="600"/>
              </a:spcAft>
            </a:pPr>
            <a:r>
              <a:rPr lang="et-EE" sz="2300" dirty="0" smtClean="0">
                <a:solidFill>
                  <a:schemeClr val="bg1"/>
                </a:solidFill>
              </a:rPr>
              <a:t>Korraldab: Sillamäe Lastekaitse Ühing</a:t>
            </a:r>
          </a:p>
          <a:p>
            <a:pPr marR="0" algn="l" eaLnBrk="1" hangingPunct="1">
              <a:spcBef>
                <a:spcPts val="600"/>
              </a:spcBef>
              <a:spcAft>
                <a:spcPts val="600"/>
              </a:spcAft>
            </a:pPr>
            <a:r>
              <a:rPr lang="et-EE" sz="2300" dirty="0" smtClean="0">
                <a:solidFill>
                  <a:schemeClr val="bg1"/>
                </a:solidFill>
              </a:rPr>
              <a:t>Koolitab:</a:t>
            </a:r>
            <a:r>
              <a:rPr lang="en-US" sz="2300" dirty="0" smtClean="0">
                <a:solidFill>
                  <a:schemeClr val="bg1"/>
                </a:solidFill>
              </a:rPr>
              <a:t> </a:t>
            </a:r>
            <a:r>
              <a:rPr lang="et-EE" sz="2300" dirty="0" smtClean="0">
                <a:solidFill>
                  <a:schemeClr val="bg1"/>
                </a:solidFill>
              </a:rPr>
              <a:t>Peace Child Eesti</a:t>
            </a:r>
          </a:p>
          <a:p>
            <a:pPr marR="0" algn="l">
              <a:spcBef>
                <a:spcPts val="600"/>
              </a:spcBef>
              <a:spcAft>
                <a:spcPts val="600"/>
              </a:spcAft>
            </a:pPr>
            <a:r>
              <a:rPr lang="et-EE" sz="2300" dirty="0" smtClean="0">
                <a:solidFill>
                  <a:schemeClr val="bg1"/>
                </a:solidFill>
              </a:rPr>
              <a:t>Toetavad: Hasartmängumaksu Nõukogu ja Sotsiaalministeerium.</a:t>
            </a:r>
          </a:p>
        </p:txBody>
      </p:sp>
      <p:pic>
        <p:nvPicPr>
          <p:cNvPr id="1031" name="Picture 7" descr="C:\Users\hp\Desktop\sotmin.jpg"/>
          <p:cNvPicPr>
            <a:picLocks noChangeAspect="1" noChangeArrowheads="1"/>
          </p:cNvPicPr>
          <p:nvPr/>
        </p:nvPicPr>
        <p:blipFill>
          <a:blip r:embed="rId2" cstate="print"/>
          <a:srcRect/>
          <a:stretch>
            <a:fillRect/>
          </a:stretch>
        </p:blipFill>
        <p:spPr bwMode="auto">
          <a:xfrm>
            <a:off x="5580112" y="5373216"/>
            <a:ext cx="2768925" cy="1080120"/>
          </a:xfrm>
          <a:prstGeom prst="rect">
            <a:avLst/>
          </a:prstGeom>
          <a:noFill/>
        </p:spPr>
      </p:pic>
      <p:pic>
        <p:nvPicPr>
          <p:cNvPr id="1033" name="Picture 9" descr="http://www.sscw.ee/public/Logod/Sponsors/Hasart_Logo.jpg"/>
          <p:cNvPicPr>
            <a:picLocks noChangeAspect="1" noChangeArrowheads="1"/>
          </p:cNvPicPr>
          <p:nvPr/>
        </p:nvPicPr>
        <p:blipFill>
          <a:blip r:embed="rId3" cstate="print"/>
          <a:srcRect/>
          <a:stretch>
            <a:fillRect/>
          </a:stretch>
        </p:blipFill>
        <p:spPr bwMode="auto">
          <a:xfrm>
            <a:off x="1907704" y="5351614"/>
            <a:ext cx="3240360" cy="1101722"/>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512</TotalTime>
  <Words>947</Words>
  <Application>Microsoft Office PowerPoint</Application>
  <PresentationFormat>On-screen Show (4:3)</PresentationFormat>
  <Paragraphs>142</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Поток</vt:lpstr>
      <vt:lpstr>Sooline Võimestamine  noorteprogramm</vt:lpstr>
      <vt:lpstr>Sillamäe Lastekaitse Ühing</vt:lpstr>
      <vt:lpstr>Slide 3</vt:lpstr>
      <vt:lpstr> PROJEKTID 2015</vt:lpstr>
      <vt:lpstr>TUNNUSTUS JA SSCW FOND</vt:lpstr>
      <vt:lpstr>INFOLEVITUS - Kompaktne ja arusaadav</vt:lpstr>
      <vt:lpstr>OLEME VALMIS KOOSTÖÖKS!</vt:lpstr>
      <vt:lpstr>Peace Child Eesti</vt:lpstr>
      <vt:lpstr>Sooline Võimestamine  noorteprogramm</vt:lpstr>
      <vt:lpstr>Projekt</vt:lpstr>
      <vt:lpstr>Projekt</vt:lpstr>
      <vt:lpstr>Projekti tegevused</vt:lpstr>
      <vt:lpstr>Sooline võimendamine WORKSHOP</vt:lpstr>
      <vt:lpstr>Workshop</vt:lpstr>
      <vt:lpstr>Kas soo küsimused on olulised?</vt:lpstr>
      <vt:lpstr>Soo erinev tähendus</vt:lpstr>
      <vt:lpstr>Soo erinev tähendus II</vt:lpstr>
      <vt:lpstr>Mis on sooline võrdõiguslikkus?</vt:lpstr>
      <vt:lpstr>Võrdõiguslikkus vs võimendamine</vt:lpstr>
      <vt:lpstr>Takistused muutuste teel</vt:lpstr>
      <vt:lpstr>Small educational video</vt:lpstr>
      <vt:lpstr>Entrepreneurship Diamond Ranking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Slaid 1</dc:title>
  <dc:creator>Taisi</dc:creator>
  <cp:lastModifiedBy>hp</cp:lastModifiedBy>
  <cp:revision>50</cp:revision>
  <dcterms:created xsi:type="dcterms:W3CDTF">2009-05-23T08:28:15Z</dcterms:created>
  <dcterms:modified xsi:type="dcterms:W3CDTF">2016-04-27T21:36:52Z</dcterms:modified>
</cp:coreProperties>
</file>