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sldIdLst>
    <p:sldId id="256" r:id="rId2"/>
    <p:sldId id="257" r:id="rId3"/>
    <p:sldId id="273" r:id="rId4"/>
    <p:sldId id="272" r:id="rId5"/>
    <p:sldId id="260" r:id="rId6"/>
    <p:sldId id="261" r:id="rId7"/>
    <p:sldId id="258" r:id="rId8"/>
    <p:sldId id="262" r:id="rId9"/>
    <p:sldId id="263" r:id="rId10"/>
    <p:sldId id="264" r:id="rId11"/>
    <p:sldId id="265" r:id="rId12"/>
    <p:sldId id="266" r:id="rId13"/>
    <p:sldId id="267" r:id="rId14"/>
    <p:sldId id="269" r:id="rId15"/>
    <p:sldId id="270" r:id="rId16"/>
    <p:sldId id="268" r:id="rId17"/>
    <p:sldId id="274" r:id="rId18"/>
    <p:sldId id="259" r:id="rId19"/>
    <p:sldId id="275" r:id="rId20"/>
    <p:sldId id="277" r:id="rId21"/>
    <p:sldId id="279" r:id="rId22"/>
    <p:sldId id="276" r:id="rId23"/>
    <p:sldId id="280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494" y="-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t-E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8B8E67-F8F7-4293-9DAA-30538B4E2AD3}" type="datetimeFigureOut">
              <a:rPr lang="et-EE" smtClean="0"/>
              <a:pPr/>
              <a:t>6.07.2016</a:t>
            </a:fld>
            <a:endParaRPr lang="et-E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t-E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t-E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81455F-AB41-49AD-A863-72F4814F3924}" type="slidenum">
              <a:rPr lang="et-EE" smtClean="0"/>
              <a:pPr/>
              <a:t>‹#›</a:t>
            </a:fld>
            <a:endParaRPr lang="et-E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9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249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t-EE" smtClean="0"/>
          </a:p>
        </p:txBody>
      </p:sp>
      <p:sp>
        <p:nvSpPr>
          <p:cNvPr id="4249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176EFDC-15C5-46B9-ABA1-7DD57F419BF7}" type="slidenum">
              <a:rPr lang="en-US" smtClean="0"/>
              <a:pPr/>
              <a:t>21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F2630-D1B4-40B7-AB51-32506287165F}" type="datetimeFigureOut">
              <a:rPr lang="ru-RU" smtClean="0"/>
              <a:pPr/>
              <a:t>06.07.2016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CDF16-6CA8-483B-A389-A49A17D360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F2630-D1B4-40B7-AB51-32506287165F}" type="datetimeFigureOut">
              <a:rPr lang="ru-RU" smtClean="0"/>
              <a:pPr/>
              <a:t>06.07.2016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CDF16-6CA8-483B-A389-A49A17D360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F2630-D1B4-40B7-AB51-32506287165F}" type="datetimeFigureOut">
              <a:rPr lang="ru-RU" smtClean="0"/>
              <a:pPr/>
              <a:t>06.07.2016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CDF16-6CA8-483B-A389-A49A17D360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F2630-D1B4-40B7-AB51-32506287165F}" type="datetimeFigureOut">
              <a:rPr lang="ru-RU" smtClean="0"/>
              <a:pPr/>
              <a:t>06.07.2016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CDF16-6CA8-483B-A389-A49A17D360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F2630-D1B4-40B7-AB51-32506287165F}" type="datetimeFigureOut">
              <a:rPr lang="ru-RU" smtClean="0"/>
              <a:pPr/>
              <a:t>06.07.2016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CDF16-6CA8-483B-A389-A49A17D360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F2630-D1B4-40B7-AB51-32506287165F}" type="datetimeFigureOut">
              <a:rPr lang="ru-RU" smtClean="0"/>
              <a:pPr/>
              <a:t>06.07.2016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CDF16-6CA8-483B-A389-A49A17D360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F2630-D1B4-40B7-AB51-32506287165F}" type="datetimeFigureOut">
              <a:rPr lang="ru-RU" smtClean="0"/>
              <a:pPr/>
              <a:t>06.07.2016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CDF16-6CA8-483B-A389-A49A17D360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F2630-D1B4-40B7-AB51-32506287165F}" type="datetimeFigureOut">
              <a:rPr lang="ru-RU" smtClean="0"/>
              <a:pPr/>
              <a:t>06.07.2016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CDF16-6CA8-483B-A389-A49A17D360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F2630-D1B4-40B7-AB51-32506287165F}" type="datetimeFigureOut">
              <a:rPr lang="ru-RU" smtClean="0"/>
              <a:pPr/>
              <a:t>06.07.2016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CDF16-6CA8-483B-A389-A49A17D360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F2630-D1B4-40B7-AB51-32506287165F}" type="datetimeFigureOut">
              <a:rPr lang="ru-RU" smtClean="0"/>
              <a:pPr/>
              <a:t>06.07.2016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CDF16-6CA8-483B-A389-A49A17D360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F2630-D1B4-40B7-AB51-32506287165F}" type="datetimeFigureOut">
              <a:rPr lang="ru-RU" smtClean="0"/>
              <a:pPr/>
              <a:t>06.07.2016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CCCDF16-6CA8-483B-A389-A49A17D360D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19F2630-D1B4-40B7-AB51-32506287165F}" type="datetimeFigureOut">
              <a:rPr lang="ru-RU" smtClean="0"/>
              <a:pPr/>
              <a:t>06.07.2016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CCCDF16-6CA8-483B-A389-A49A17D360DE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google.ru/url?sa=i&amp;rct=j&amp;q=&amp;esrc=s&amp;source=images&amp;cd=&amp;cad=rja&amp;uact=8&amp;ved=0ahUKEwiEib6tgorMAhWBFg8KHVjVApQQjRwIBw&amp;url=http://top.thepo.st/1054364/Gendernyie-roli-v-seme&amp;psig=AFQjCNFi1uQM0c-wf_jFS5L6jsX9J6s4OQ&amp;ust=1460582066780012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hyperlink" Target="http://www.google.ru/url?sa=i&amp;rct=j&amp;q=&amp;esrc=s&amp;source=images&amp;cd=&amp;cad=rja&amp;uact=8&amp;ved=0ahUKEwippui9kYrMAhUEhywKHbEUA_wQjRwIBw&amp;url=http://punktum.ru/archives/2317&amp;psig=AFQjCNEJC637zs4P1U7WBu2X2CneCQLnbQ&amp;ust=1460582172569605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://www.google.ru/url?sa=i&amp;rct=j&amp;q=&amp;esrc=s&amp;source=images&amp;cd=&amp;cad=rja&amp;uact=8&amp;ved=0ahUKEwj6svCthIrMAhVHkiwKHUWYC6YQjRwIBw&amp;url=http://ekonomika.snauka.ru/2014/03/4665&amp;psig=AFQjCNEJC637zs4P1U7WBu2X2CneCQLnbQ&amp;ust=1460582172569605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://www.google.ru/url?sa=i&amp;rct=j&amp;q=&amp;esrc=s&amp;source=images&amp;cd=&amp;cad=rja&amp;uact=8&amp;ved=0ahUKEwj6svCthIrMAhVHkiwKHUWYC6YQjRwIBw&amp;url=http://www.universalinternetlibrary.ru/book/46474/ogl.shtml&amp;psig=AFQjCNEJC637zs4P1U7WBu2X2CneCQLnbQ&amp;ust=1460582172569605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hyperlink" Target="http://www.google.ru/url?sa=i&amp;rct=j&amp;q=&amp;esrc=s&amp;source=images&amp;cd=&amp;cad=rja&amp;uact=8&amp;ved=0ahUKEwiA3viHkIrMAhXJFiwKHad_DU4QjRwIBw&amp;url=http://studopedia.info/2-14066.html&amp;psig=AFQjCNEJC637zs4P1U7WBu2X2CneCQLnbQ&amp;ust=1460582172569605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www.google.ru/url?sa=i&amp;rct=j&amp;q=&amp;esrc=s&amp;source=images&amp;cd=&amp;cad=rja&amp;uact=8&amp;ved=0ahUKEwi5gKDigorMAhUHkCwKHVaLALcQjRwIBw&amp;url=http://www.glavny.tv/news/6732&amp;psig=AFQjCNEJC637zs4P1U7WBu2X2CneCQLnbQ&amp;ust=1460582172569605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hyperlink" Target="http://www.google.ru/url?sa=i&amp;rct=j&amp;q=&amp;esrc=s&amp;source=images&amp;cd=&amp;cad=rja&amp;uact=8&amp;ved=0ahUKEwiSi53cj4rMAhWI1ywKHesgB_MQjRwIBw&amp;url=http://yanayaroshuk.hiblogger.net/tag/%E3%E5%ED%E4%E5%F0%ED%EE%E5+%F0%E0%E2%E5%ED%F1%F2%E2%EE/&amp;psig=AFQjCNEJC637zs4P1U7WBu2X2CneCQLnbQ&amp;ust=1460582172569605" TargetMode="Externa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b7E5wlyVymE" TargetMode="External"/><Relationship Id="rId3" Type="http://schemas.openxmlformats.org/officeDocument/2006/relationships/hyperlink" Target="https://www.youtube.com/watch?v=J1MkBNVfAxE" TargetMode="External"/><Relationship Id="rId7" Type="http://schemas.openxmlformats.org/officeDocument/2006/relationships/hyperlink" Target="https://www.youtube.com/watch?v=TWvJ3Dd2Y9M" TargetMode="External"/><Relationship Id="rId12" Type="http://schemas.openxmlformats.org/officeDocument/2006/relationships/hyperlink" Target="https://www.youtube.com/watch?v=9pwNOxhJh34" TargetMode="External"/><Relationship Id="rId2" Type="http://schemas.openxmlformats.org/officeDocument/2006/relationships/hyperlink" Target="https://www.youtube.com/watch?v=ujGqiZIarAY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j85fGU3PeeY" TargetMode="External"/><Relationship Id="rId11" Type="http://schemas.openxmlformats.org/officeDocument/2006/relationships/hyperlink" Target="https://www.youtube.com/watch?v=0BEQ4qj6ZsY" TargetMode="External"/><Relationship Id="rId5" Type="http://schemas.openxmlformats.org/officeDocument/2006/relationships/hyperlink" Target="https://www.youtube.com/watch?v=oEJo5Ts4bhU-" TargetMode="External"/><Relationship Id="rId10" Type="http://schemas.openxmlformats.org/officeDocument/2006/relationships/hyperlink" Target="https://www.youtube.com/watch?v=kgL2ZAa421U" TargetMode="External"/><Relationship Id="rId4" Type="http://schemas.openxmlformats.org/officeDocument/2006/relationships/hyperlink" Target="https://www.youtube.com/watch?v=MRTgW8VAOBU" TargetMode="External"/><Relationship Id="rId9" Type="http://schemas.openxmlformats.org/officeDocument/2006/relationships/hyperlink" Target="https://www.youtube.com/watch?v=sVnLHVVR568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mailto:julia@sscw.ee" TargetMode="Externa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vassili@sscw.ee" TargetMode="Externa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scw.ee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google.ru/url?sa=i&amp;rct=j&amp;q=&amp;esrc=s&amp;source=images&amp;cd=&amp;cad=rja&amp;uact=8&amp;ved=0ahUKEwiNu6fnjorMAhUFVSwKHRdlBEUQjRwIBw&amp;url=http://www.myshared.ru/slide/800668/&amp;psig=AFQjCNEJC637zs4P1U7WBu2X2CneCQLnbQ&amp;ust=1460582172569605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YGink6q0dlg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s://www.google.ru/url?sa=i&amp;rct=j&amp;q=&amp;esrc=s&amp;source=images&amp;cd=&amp;cad=rja&amp;uact=8&amp;ved=0ahUKEwjh7IX8gorMAhUCBywKHes7CSsQjRwIBw&amp;url=https://vk.com/wall-87153842_8439&amp;psig=AFQjCNEJC637zs4P1U7WBu2X2CneCQLnbQ&amp;ust=1460582172569605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3645024"/>
            <a:ext cx="7704856" cy="2304255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ГЕНДЕРНОЕ </a:t>
            </a:r>
            <a:r>
              <a:rPr lang="ru-RU" sz="3600" dirty="0" smtClean="0"/>
              <a:t>ВОСПИТАНИЕ В 21 ВЕКЕ</a:t>
            </a:r>
            <a:r>
              <a:rPr lang="en-GB" sz="3600" dirty="0" smtClean="0"/>
              <a:t/>
            </a:r>
            <a:br>
              <a:rPr lang="en-GB" sz="3600" dirty="0" smtClean="0"/>
            </a:br>
            <a:r>
              <a:rPr lang="ru-RU" sz="3600" dirty="0" smtClean="0"/>
              <a:t> </a:t>
            </a:r>
            <a:r>
              <a:rPr lang="en-GB" sz="3600" dirty="0" smtClean="0"/>
              <a:t/>
            </a:r>
            <a:br>
              <a:rPr lang="en-GB" sz="3600" dirty="0" smtClean="0"/>
            </a:br>
            <a:r>
              <a:rPr lang="en-GB" sz="3600" dirty="0" err="1" smtClean="0"/>
              <a:t>Soolise</a:t>
            </a:r>
            <a:r>
              <a:rPr lang="en-GB" sz="3600" dirty="0" smtClean="0"/>
              <a:t> </a:t>
            </a:r>
            <a:r>
              <a:rPr lang="en-GB" sz="3600" dirty="0" err="1" smtClean="0"/>
              <a:t>kasvatus</a:t>
            </a:r>
            <a:r>
              <a:rPr lang="en-GB" sz="3600" dirty="0" smtClean="0"/>
              <a:t> XXI </a:t>
            </a:r>
            <a:r>
              <a:rPr lang="en-GB" sz="3600" dirty="0" err="1" smtClean="0"/>
              <a:t>sajandil</a:t>
            </a:r>
            <a:endParaRPr lang="ru-RU" sz="3600" dirty="0"/>
          </a:p>
        </p:txBody>
      </p:sp>
      <p:pic>
        <p:nvPicPr>
          <p:cNvPr id="11266" name="Picture 2" descr="http://top.thepo.st/user_data/84ab09f9fa596c75df075a34fe94f11b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0938" y="785613"/>
            <a:ext cx="4181102" cy="2355355"/>
          </a:xfrm>
          <a:prstGeom prst="rect">
            <a:avLst/>
          </a:prstGeom>
          <a:noFill/>
        </p:spPr>
      </p:pic>
      <p:pic>
        <p:nvPicPr>
          <p:cNvPr id="11268" name="Picture 4" descr="http://punktum.ru/wp-content/uploads/2012/05/ino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32040" y="800708"/>
            <a:ext cx="3312368" cy="22682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s://pp.vk.me/c623222/v623222244/316dd/K5824Pxlzh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015508"/>
          </a:xfrm>
          <a:prstGeom prst="rect">
            <a:avLst/>
          </a:prstGeom>
          <a:noFill/>
        </p:spPr>
      </p:pic>
      <p:sp>
        <p:nvSpPr>
          <p:cNvPr id="3" name="Cloud Callout 2"/>
          <p:cNvSpPr/>
          <p:nvPr/>
        </p:nvSpPr>
        <p:spPr>
          <a:xfrm>
            <a:off x="4283968" y="5805264"/>
            <a:ext cx="1656184" cy="126876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s://pp.vk.me/c623222/v623222244/316fb/YY2LA-1GHZ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015508"/>
          </a:xfrm>
          <a:prstGeom prst="rect">
            <a:avLst/>
          </a:prstGeom>
          <a:noFill/>
        </p:spPr>
      </p:pic>
      <p:sp>
        <p:nvSpPr>
          <p:cNvPr id="3" name="Cloud Callout 2"/>
          <p:cNvSpPr/>
          <p:nvPr/>
        </p:nvSpPr>
        <p:spPr>
          <a:xfrm>
            <a:off x="4139952" y="5733256"/>
            <a:ext cx="1872208" cy="144016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s://pp.vk.me/c623222/v623222244/31705/5_hE2yO7jm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015508"/>
          </a:xfrm>
          <a:prstGeom prst="rect">
            <a:avLst/>
          </a:prstGeom>
          <a:noFill/>
        </p:spPr>
      </p:pic>
      <p:sp>
        <p:nvSpPr>
          <p:cNvPr id="3" name="Cloud Callout 2"/>
          <p:cNvSpPr/>
          <p:nvPr/>
        </p:nvSpPr>
        <p:spPr>
          <a:xfrm>
            <a:off x="4283968" y="5877272"/>
            <a:ext cx="1728192" cy="1340768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s://pp.vk.me/c623222/v623222244/3170f/2SV26nbpyM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512" y="0"/>
            <a:ext cx="9180512" cy="6858000"/>
          </a:xfrm>
          <a:prstGeom prst="rect">
            <a:avLst/>
          </a:prstGeom>
          <a:noFill/>
        </p:spPr>
      </p:pic>
      <p:sp>
        <p:nvSpPr>
          <p:cNvPr id="3" name="Cloud Callout 2"/>
          <p:cNvSpPr/>
          <p:nvPr/>
        </p:nvSpPr>
        <p:spPr>
          <a:xfrm>
            <a:off x="4067944" y="5760640"/>
            <a:ext cx="1656184" cy="126876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s://pp.vk.me/c623222/v623222244/31719/dgtORg759g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489766"/>
            <a:ext cx="9577064" cy="7347766"/>
          </a:xfrm>
          <a:prstGeom prst="rect">
            <a:avLst/>
          </a:prstGeom>
          <a:noFill/>
        </p:spPr>
      </p:pic>
      <p:sp>
        <p:nvSpPr>
          <p:cNvPr id="3" name="Cloud Callout 2"/>
          <p:cNvSpPr/>
          <p:nvPr/>
        </p:nvSpPr>
        <p:spPr>
          <a:xfrm>
            <a:off x="4067944" y="5589240"/>
            <a:ext cx="1656184" cy="126876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ekonomika.snauka.ru/wp-content/uploads/2014/03/table1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241281"/>
            <a:ext cx="8132538" cy="642807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143000"/>
          </a:xfrm>
        </p:spPr>
        <p:txBody>
          <a:bodyPr/>
          <a:lstStyle/>
          <a:p>
            <a:r>
              <a:rPr lang="ru-RU" dirty="0" smtClean="0"/>
              <a:t>Типичность  и многообразие</a:t>
            </a:r>
            <a:endParaRPr lang="ru-RU" dirty="0"/>
          </a:p>
        </p:txBody>
      </p:sp>
      <p:pic>
        <p:nvPicPr>
          <p:cNvPr id="24578" name="Picture 2" descr="http://lib.rus.ec/i/95/446595/Autogen_eBook_id26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844824"/>
            <a:ext cx="8712968" cy="479104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://konspekta.net/studopediainfo/baza2/1547570055248.files/image001.gif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692696"/>
            <a:ext cx="8784976" cy="559750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Нужно ли равенство?</a:t>
            </a:r>
            <a:endParaRPr lang="ru-RU" dirty="0"/>
          </a:p>
        </p:txBody>
      </p:sp>
      <p:pic>
        <p:nvPicPr>
          <p:cNvPr id="14338" name="Picture 2" descr="http://www.glavny.tv/sites/default/files/styles/large/public/mainphotos/6732/uspet-do-30-gendernye-roli-i-stereotipy-rossiyan-7823.jpg?itok=s6IDXLpF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348880"/>
            <a:ext cx="4106299" cy="2735213"/>
          </a:xfrm>
          <a:prstGeom prst="rect">
            <a:avLst/>
          </a:prstGeom>
          <a:noFill/>
        </p:spPr>
      </p:pic>
      <p:pic>
        <p:nvPicPr>
          <p:cNvPr id="14340" name="Picture 4" descr="http://hiblogger.net/img/articles_img/3/f/5/0baec94f86e704fa0d7543cbca469878-6wu82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81425" y="1772816"/>
            <a:ext cx="5362575" cy="37433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44624"/>
            <a:ext cx="8280920" cy="1143000"/>
          </a:xfrm>
        </p:spPr>
        <p:txBody>
          <a:bodyPr>
            <a:normAutofit/>
          </a:bodyPr>
          <a:lstStyle/>
          <a:p>
            <a:r>
              <a:rPr lang="ru-RU" b="1" dirty="0" smtClean="0"/>
              <a:t>Короткие обучающие видео</a:t>
            </a:r>
            <a:endParaRPr lang="et-EE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1128"/>
          </a:xfrm>
        </p:spPr>
        <p:txBody>
          <a:bodyPr>
            <a:noAutofit/>
          </a:bodyPr>
          <a:lstStyle/>
          <a:p>
            <a:r>
              <a:rPr lang="en-US" sz="1800" dirty="0" smtClean="0"/>
              <a:t>Gender Stereotypes - </a:t>
            </a:r>
            <a:r>
              <a:rPr lang="en-US" sz="1800" dirty="0" smtClean="0">
                <a:hlinkClick r:id="rId2"/>
              </a:rPr>
              <a:t>https://www.youtube.com/watch?v=ujGqiZIarAY</a:t>
            </a:r>
            <a:r>
              <a:rPr lang="en-US" sz="1800" dirty="0" smtClean="0"/>
              <a:t> </a:t>
            </a:r>
          </a:p>
          <a:p>
            <a:r>
              <a:rPr lang="et-EE" sz="1800" dirty="0" smtClean="0"/>
              <a:t>Gender Equality </a:t>
            </a:r>
            <a:r>
              <a:rPr lang="en-US" sz="1800" dirty="0" smtClean="0"/>
              <a:t>in Education - </a:t>
            </a:r>
            <a:r>
              <a:rPr lang="et-EE" sz="1800" dirty="0" smtClean="0">
                <a:hlinkClick r:id="rId3"/>
              </a:rPr>
              <a:t>https://www.youtube.com/watch?v=J1MkBNVfAxE</a:t>
            </a:r>
            <a:endParaRPr lang="et-EE" sz="1800" dirty="0" smtClean="0"/>
          </a:p>
          <a:p>
            <a:r>
              <a:rPr lang="et-EE" sz="1800" dirty="0" smtClean="0"/>
              <a:t>How to close gender gap </a:t>
            </a:r>
            <a:r>
              <a:rPr lang="en-US" sz="1800" dirty="0" smtClean="0"/>
              <a:t> - </a:t>
            </a:r>
            <a:r>
              <a:rPr lang="et-EE" sz="1800" dirty="0" smtClean="0">
                <a:hlinkClick r:id="rId4"/>
              </a:rPr>
              <a:t>https://www.youtube.com/watch?v=MRTgW8VAOBU</a:t>
            </a:r>
            <a:r>
              <a:rPr lang="et-EE" sz="1800" dirty="0" smtClean="0"/>
              <a:t>  -</a:t>
            </a:r>
          </a:p>
          <a:p>
            <a:pPr fontAlgn="t"/>
            <a:r>
              <a:rPr lang="ru-RU" sz="1800" dirty="0" smtClean="0"/>
              <a:t>Гендерное равенство работает</a:t>
            </a:r>
            <a:r>
              <a:rPr lang="en-US" sz="1800" dirty="0" smtClean="0"/>
              <a:t> EBRD - </a:t>
            </a:r>
            <a:r>
              <a:rPr lang="et-EE" sz="1800" dirty="0" smtClean="0">
                <a:hlinkClick r:id="rId5"/>
              </a:rPr>
              <a:t>https://www.youtube.com/watch?v=oEJo5Ts4bhU-</a:t>
            </a:r>
            <a:endParaRPr lang="et-EE" sz="1800" dirty="0" smtClean="0"/>
          </a:p>
          <a:p>
            <a:r>
              <a:rPr lang="et-EE" sz="1800" dirty="0" smtClean="0"/>
              <a:t>OECD about Education, Salary, Family, Entreprenership, Employment.  </a:t>
            </a:r>
            <a:r>
              <a:rPr lang="et-EE" sz="1800" dirty="0" smtClean="0">
                <a:hlinkClick r:id="rId6"/>
              </a:rPr>
              <a:t>https://www.youtube.com/watch?v=j85fGU3PeeY</a:t>
            </a:r>
            <a:r>
              <a:rPr lang="et-EE" sz="1800" dirty="0" smtClean="0"/>
              <a:t>  </a:t>
            </a:r>
            <a:endParaRPr lang="et-EE" sz="1800" dirty="0" smtClean="0">
              <a:hlinkClick r:id="rId7"/>
            </a:endParaRPr>
          </a:p>
          <a:p>
            <a:r>
              <a:rPr lang="et-EE" sz="1800" dirty="0" smtClean="0"/>
              <a:t>European Commision about in equality - </a:t>
            </a:r>
            <a:r>
              <a:rPr lang="et-EE" sz="1800" dirty="0" smtClean="0">
                <a:hlinkClick r:id="rId7"/>
              </a:rPr>
              <a:t>https://www.youtube.com/watch?v=TWvJ3Dd2Y9M</a:t>
            </a:r>
            <a:endParaRPr lang="et-EE" sz="1800" dirty="0" smtClean="0"/>
          </a:p>
          <a:p>
            <a:r>
              <a:rPr lang="et-EE" sz="1800" dirty="0" smtClean="0"/>
              <a:t>Index in Gender Equality -  </a:t>
            </a:r>
            <a:r>
              <a:rPr lang="et-EE" sz="1800" dirty="0" smtClean="0">
                <a:hlinkClick r:id="rId8"/>
              </a:rPr>
              <a:t>https://www.youtube.com/watch?v=b7E5wlyVymE</a:t>
            </a:r>
            <a:endParaRPr lang="et-EE" sz="1800" dirty="0" smtClean="0"/>
          </a:p>
          <a:p>
            <a:r>
              <a:rPr lang="et-EE" sz="1800" dirty="0" smtClean="0"/>
              <a:t>Gender Pay Gap - </a:t>
            </a:r>
            <a:r>
              <a:rPr lang="et-EE" sz="1800" dirty="0" smtClean="0">
                <a:hlinkClick r:id="rId9"/>
              </a:rPr>
              <a:t>https://www.youtube.com/watch?v=sVnLHVVR568</a:t>
            </a:r>
            <a:endParaRPr lang="et-EE" sz="1800" dirty="0" smtClean="0"/>
          </a:p>
          <a:p>
            <a:r>
              <a:rPr lang="et-EE" sz="1800" dirty="0" smtClean="0"/>
              <a:t>Protecting yout Rights - Gender Equality </a:t>
            </a:r>
            <a:r>
              <a:rPr lang="et-EE" sz="1800" dirty="0" smtClean="0">
                <a:hlinkClick r:id="rId10"/>
              </a:rPr>
              <a:t>https://www.youtube.com/watch?v=kgL2ZAa421U</a:t>
            </a:r>
            <a:r>
              <a:rPr lang="et-EE" sz="1800" dirty="0" smtClean="0"/>
              <a:t>– </a:t>
            </a:r>
          </a:p>
          <a:p>
            <a:r>
              <a:rPr lang="et-EE" sz="1800" dirty="0" smtClean="0"/>
              <a:t>Stereotypes </a:t>
            </a:r>
            <a:r>
              <a:rPr lang="et-EE" sz="1800" dirty="0" smtClean="0">
                <a:hlinkClick r:id="rId11"/>
              </a:rPr>
              <a:t>https://www.youtube.com/watch?v=0BEQ4qj6ZsY</a:t>
            </a:r>
            <a:r>
              <a:rPr lang="et-EE" sz="1800" dirty="0" smtClean="0"/>
              <a:t> </a:t>
            </a:r>
            <a:endParaRPr lang="ru-RU" sz="1800" dirty="0" smtClean="0"/>
          </a:p>
          <a:p>
            <a:r>
              <a:rPr lang="et-EE" sz="1800" dirty="0" smtClean="0"/>
              <a:t>Violence </a:t>
            </a:r>
            <a:r>
              <a:rPr lang="et-EE" sz="1800" dirty="0" smtClean="0">
                <a:hlinkClick r:id="rId12"/>
              </a:rPr>
              <a:t>https://www.youtube.com/watch?v=9pwNOxhJh34</a:t>
            </a:r>
            <a:r>
              <a:rPr lang="et-EE" sz="1800" dirty="0" smtClean="0"/>
              <a:t> </a:t>
            </a:r>
            <a:endParaRPr lang="et-EE" sz="1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Изменения  стереотипов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55973"/>
            <a:ext cx="8363272" cy="4713387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 smtClean="0"/>
              <a:t>Гендер</a:t>
            </a:r>
            <a:r>
              <a:rPr lang="en-GB" b="1" dirty="0" smtClean="0"/>
              <a:t> -</a:t>
            </a:r>
            <a:r>
              <a:rPr lang="ru-RU" b="1" dirty="0" smtClean="0"/>
              <a:t> интерпретирован как «социальный пол», </a:t>
            </a:r>
          </a:p>
          <a:p>
            <a:r>
              <a:rPr lang="ru-RU" dirty="0" smtClean="0"/>
              <a:t> обращается внимание не на биологические различия между полами, а на социальные. </a:t>
            </a:r>
          </a:p>
          <a:p>
            <a:r>
              <a:rPr lang="ru-RU" dirty="0" smtClean="0"/>
              <a:t>Веками складывались и выстраивались типичные, </a:t>
            </a:r>
            <a:r>
              <a:rPr lang="ru-RU" b="1" dirty="0" smtClean="0"/>
              <a:t>стандартизированные представления о понятиях «мужское» и «женское</a:t>
            </a:r>
            <a:r>
              <a:rPr lang="ru-RU" dirty="0" smtClean="0"/>
              <a:t>», об образах и ролях, присущих тому или иному полу. </a:t>
            </a:r>
          </a:p>
          <a:p>
            <a:r>
              <a:rPr lang="ru-RU" dirty="0" smtClean="0"/>
              <a:t>Эти стереотипы распространяются на всех представителей </a:t>
            </a:r>
            <a:r>
              <a:rPr lang="ru-RU" dirty="0" err="1" smtClean="0"/>
              <a:t>гендера</a:t>
            </a:r>
            <a:r>
              <a:rPr lang="ru-RU" dirty="0" smtClean="0"/>
              <a:t> независимо от индивидуальных особенностей, возраста или происхождения. </a:t>
            </a:r>
          </a:p>
          <a:p>
            <a:r>
              <a:rPr lang="ru-RU" dirty="0" smtClean="0"/>
              <a:t>Они затрагивают не только черты личности, но особенности принятия управленческих решений.</a:t>
            </a:r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864" y="546416"/>
            <a:ext cx="8229600" cy="938368"/>
          </a:xfrm>
        </p:spPr>
        <p:txBody>
          <a:bodyPr/>
          <a:lstStyle/>
          <a:p>
            <a:r>
              <a:rPr lang="ru-RU" dirty="0" smtClean="0"/>
              <a:t>Основная информация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853136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Гендер - </a:t>
            </a:r>
            <a:r>
              <a:rPr lang="en-GB" dirty="0" smtClean="0"/>
              <a:t>C</a:t>
            </a:r>
            <a:r>
              <a:rPr lang="ru-RU" dirty="0" smtClean="0"/>
              <a:t>оциальная идетичность</a:t>
            </a:r>
          </a:p>
          <a:p>
            <a:r>
              <a:rPr lang="ru-RU" dirty="0" smtClean="0"/>
              <a:t>Генденрные стереотипы (социальные роли)</a:t>
            </a:r>
          </a:p>
          <a:p>
            <a:r>
              <a:rPr lang="ru-RU" dirty="0" smtClean="0"/>
              <a:t>Теория гендерных ролей</a:t>
            </a:r>
          </a:p>
          <a:p>
            <a:r>
              <a:rPr lang="ru-RU" dirty="0" smtClean="0"/>
              <a:t>1900-1920 большая дискриминация на рабочем месте, женщина работала на конвеере. Мужщина был бы руководителем</a:t>
            </a:r>
          </a:p>
          <a:p>
            <a:r>
              <a:rPr lang="ru-RU" dirty="0" smtClean="0"/>
              <a:t>1930-1950 Великая депресия – мужщины на войне, у женщины меняюется роль на рабочем месте</a:t>
            </a:r>
          </a:p>
          <a:p>
            <a:r>
              <a:rPr lang="ru-RU" dirty="0" smtClean="0"/>
              <a:t>1960-1970 р/еволюция – большой скачёк работающим женщин</a:t>
            </a:r>
          </a:p>
          <a:p>
            <a:r>
              <a:rPr lang="ru-RU" dirty="0" smtClean="0"/>
              <a:t>1990 – позиция женщин в обществе заметно улучшилась, в том числе и колличество работающих женщин. К 2012 году с 20 к 72% женщин работающих женщин</a:t>
            </a:r>
          </a:p>
          <a:p>
            <a:endParaRPr lang="et-EE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268760"/>
            <a:ext cx="3886200" cy="1080120"/>
          </a:xfrm>
          <a:ln w="76200">
            <a:solidFill>
              <a:schemeClr val="accent5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Различия</a:t>
            </a:r>
            <a:endParaRPr lang="en-US" sz="5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955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1941CA1-0E8F-4722-8A98-FB3DA4FEFA9E}" type="slidenum">
              <a:rPr lang="en-US" smtClean="0"/>
              <a:pPr/>
              <a:t>21</a:t>
            </a:fld>
            <a:endParaRPr lang="en-US" smtClean="0"/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4953000" y="1268760"/>
            <a:ext cx="3886200" cy="1080120"/>
          </a:xfrm>
          <a:prstGeom prst="rect">
            <a:avLst/>
          </a:prstGeom>
          <a:noFill/>
          <a:ln w="76200">
            <a:solidFill>
              <a:srgbClr val="FF0066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ru-RU" sz="2400" b="0" kern="0" dirty="0" smtClean="0">
                <a:solidFill>
                  <a:srgbClr val="000000"/>
                </a:solidFill>
                <a:latin typeface="Times New Roman"/>
              </a:rPr>
              <a:t>Что нужно сделать чтобы улучшить ситуацию</a:t>
            </a:r>
            <a:endParaRPr lang="en-US" sz="2400" b="0" kern="0" dirty="0">
              <a:solidFill>
                <a:srgbClr val="000000"/>
              </a:solidFill>
              <a:latin typeface="Times New Roman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 rot="5400000">
            <a:off x="1905000" y="3786336"/>
            <a:ext cx="5334000" cy="0"/>
          </a:xfrm>
          <a:prstGeom prst="line">
            <a:avLst/>
          </a:prstGeom>
          <a:ln w="762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267744" y="519063"/>
            <a:ext cx="4741033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ru-RU" sz="2400" dirty="0" smtClean="0">
                <a:solidFill>
                  <a:srgbClr val="FF0000"/>
                </a:solidFill>
              </a:rPr>
              <a:t>ГЕНДЕРНОЕ РАВНОПРАВИЕ</a:t>
            </a:r>
            <a:r>
              <a:rPr lang="en-US" sz="2400" dirty="0" smtClean="0">
                <a:solidFill>
                  <a:srgbClr val="FF0000"/>
                </a:solidFill>
              </a:rPr>
              <a:t>…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hp\Desktop\SOOLISE PROGRAMM 2016\Gender Conference 2016 R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3933056"/>
            <a:ext cx="6667500" cy="28575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880" y="416056"/>
            <a:ext cx="8229600" cy="70868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Конференция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192" y="1181472"/>
            <a:ext cx="8291264" cy="4407768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Конференция «Путь к гендерному равноправию» 26го мая 2016 в </a:t>
            </a:r>
            <a:r>
              <a:rPr lang="et-EE" sz="2000" dirty="0" smtClean="0">
                <a:latin typeface="Times New Roman" pitchFamily="18" charset="0"/>
                <a:cs typeface="Times New Roman" pitchFamily="18" charset="0"/>
              </a:rPr>
              <a:t>Tallink Conference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&amp; Spa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Hotell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 10.00 до 16.30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Рабочии языки: русский и эстонский</a:t>
            </a:r>
          </a:p>
          <a:p>
            <a:pPr>
              <a:spcBef>
                <a:spcPts val="0"/>
              </a:spcBef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Самым активные будут премированы поездкой в Стокхольм или посейщением семьёй спа центра – начнем с лайка </a:t>
            </a:r>
            <a:r>
              <a:rPr lang="et-EE" sz="2000" dirty="0" smtClean="0">
                <a:latin typeface="Times New Roman" pitchFamily="18" charset="0"/>
                <a:cs typeface="Times New Roman" pitchFamily="18" charset="0"/>
              </a:rPr>
              <a:t>www.facebook.com/SSCW.ESTONIA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Участники конференции получат сертификаты участия и смогут принять участие в других проектах/мероприятиях 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SSCW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spcBef>
                <a:spcPts val="0"/>
              </a:spcBef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Регистрация и информация </a:t>
            </a:r>
            <a:r>
              <a:rPr lang="et-EE" sz="2000" dirty="0" smtClean="0">
                <a:latin typeface="Times New Roman" pitchFamily="18" charset="0"/>
                <a:cs typeface="Times New Roman" pitchFamily="18" charset="0"/>
                <a:hlinkClick r:id="rId3"/>
              </a:rPr>
              <a:t>julia@sscw.ee</a:t>
            </a:r>
            <a:r>
              <a:rPr lang="et-EE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или </a:t>
            </a:r>
            <a:r>
              <a:rPr lang="et-EE" sz="2000" dirty="0" smtClean="0">
                <a:latin typeface="Times New Roman" pitchFamily="18" charset="0"/>
                <a:cs typeface="Times New Roman" pitchFamily="18" charset="0"/>
                <a:hlinkClick r:id="rId4"/>
              </a:rPr>
              <a:t>vassili@sscw.ee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t-EE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Исследование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sz="3200" dirty="0" smtClean="0"/>
              <a:t>Исследование -  о положении молодёжи - с целью обозначить отношиени молодёжи к гендерным ролям и стереотипам.</a:t>
            </a:r>
          </a:p>
          <a:p>
            <a:r>
              <a:rPr lang="ru-RU" sz="3200" dirty="0" smtClean="0"/>
              <a:t>Среди ответивших на вопросы исследования будут разыграны призы.</a:t>
            </a:r>
          </a:p>
          <a:p>
            <a:endParaRPr lang="ru-RU" sz="3200" dirty="0" smtClean="0"/>
          </a:p>
          <a:p>
            <a:r>
              <a:rPr lang="ru-RU" sz="3200" dirty="0" smtClean="0"/>
              <a:t>Ответить на вопросы исследования сможете на сайте </a:t>
            </a:r>
            <a:r>
              <a:rPr lang="et-EE" sz="3200" dirty="0" smtClean="0">
                <a:hlinkClick r:id="rId2"/>
              </a:rPr>
              <a:t>www.sscw.ee</a:t>
            </a:r>
            <a:r>
              <a:rPr lang="et-EE" sz="3200" dirty="0" smtClean="0"/>
              <a:t> </a:t>
            </a:r>
            <a:r>
              <a:rPr lang="ru-RU" sz="3200" dirty="0" smtClean="0"/>
              <a:t>, кликнув на</a:t>
            </a:r>
            <a:r>
              <a:rPr lang="et-EE" sz="3200" dirty="0" smtClean="0"/>
              <a:t> </a:t>
            </a:r>
            <a:r>
              <a:rPr lang="en-GB" sz="3200" dirty="0" smtClean="0"/>
              <a:t>c</a:t>
            </a:r>
            <a:r>
              <a:rPr lang="ru-RU" sz="3200" dirty="0" smtClean="0"/>
              <a:t>сылку </a:t>
            </a:r>
            <a:r>
              <a:rPr lang="et-EE" sz="3200" dirty="0" smtClean="0"/>
              <a:t>(Noorte hoiuakute uuring)</a:t>
            </a:r>
            <a:r>
              <a:rPr lang="ru-RU" sz="3200" dirty="0" smtClean="0"/>
              <a:t>.</a:t>
            </a:r>
          </a:p>
          <a:p>
            <a:endParaRPr lang="et-EE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b="1" dirty="0" smtClean="0"/>
              <a:t>Гендерные различия в оценке труда</a:t>
            </a:r>
            <a:endParaRPr lang="ru-RU" sz="4000" b="1" dirty="0"/>
          </a:p>
        </p:txBody>
      </p:sp>
      <p:pic>
        <p:nvPicPr>
          <p:cNvPr id="28674" name="Picture 2" descr="http://images.myshared.ru/800668/slide_3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EE9"/>
              </a:clrFrom>
              <a:clrTo>
                <a:srgbClr val="FFFEE9">
                  <a:alpha val="0"/>
                </a:srgbClr>
              </a:clrTo>
            </a:clrChange>
          </a:blip>
          <a:srcRect t="36351" b="18500"/>
          <a:stretch>
            <a:fillRect/>
          </a:stretch>
        </p:blipFill>
        <p:spPr bwMode="auto">
          <a:xfrm>
            <a:off x="0" y="2348880"/>
            <a:ext cx="9144000" cy="30963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/>
              <a:t>7 </a:t>
            </a:r>
            <a:r>
              <a:rPr lang="ru-RU" sz="3600" b="1" dirty="0" err="1" smtClean="0"/>
              <a:t>гендерных</a:t>
            </a:r>
            <a:r>
              <a:rPr lang="ru-RU" sz="3600" b="1" dirty="0" smtClean="0"/>
              <a:t> стереотипов, которые влияют на отношения мужчин и женщин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280240"/>
            <a:ext cx="8229600" cy="4389120"/>
          </a:xfrm>
        </p:spPr>
        <p:txBody>
          <a:bodyPr>
            <a:normAutofit/>
          </a:bodyPr>
          <a:lstStyle/>
          <a:p>
            <a:r>
              <a:rPr lang="ru-RU" dirty="0" smtClean="0"/>
              <a:t>Дети,</a:t>
            </a:r>
          </a:p>
          <a:p>
            <a:r>
              <a:rPr lang="ru-RU" dirty="0" smtClean="0"/>
              <a:t>Да или нет,</a:t>
            </a:r>
          </a:p>
          <a:p>
            <a:r>
              <a:rPr lang="ru-RU" dirty="0" smtClean="0"/>
              <a:t>Богатство,</a:t>
            </a:r>
          </a:p>
          <a:p>
            <a:r>
              <a:rPr lang="ru-RU" dirty="0" smtClean="0"/>
              <a:t>Брак,</a:t>
            </a:r>
          </a:p>
          <a:p>
            <a:r>
              <a:rPr lang="ru-RU" dirty="0" smtClean="0"/>
              <a:t>Уход за детьми,</a:t>
            </a:r>
          </a:p>
          <a:p>
            <a:r>
              <a:rPr lang="ru-RU" dirty="0" smtClean="0"/>
              <a:t>Семья или карьера,</a:t>
            </a:r>
          </a:p>
          <a:p>
            <a:r>
              <a:rPr lang="ru-RU" dirty="0" smtClean="0"/>
              <a:t>Эмоции</a:t>
            </a:r>
            <a:r>
              <a:rPr lang="et-EE" dirty="0" smtClean="0"/>
              <a:t> </a:t>
            </a:r>
            <a:r>
              <a:rPr lang="ru-RU" dirty="0" smtClean="0"/>
              <a:t>= логика,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827584" y="6093296"/>
            <a:ext cx="7560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2"/>
              </a:rPr>
              <a:t>https://www.youtube.com/watch?v=YGink6q0dlg</a:t>
            </a: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7410" name="Picture 2" descr="https://pp.vk.me/c623222/v623222244/316bf/2bMgryHFag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-90636"/>
            <a:ext cx="9144000" cy="6948636"/>
          </a:xfrm>
          <a:prstGeom prst="rect">
            <a:avLst/>
          </a:prstGeom>
          <a:noFill/>
        </p:spPr>
      </p:pic>
      <p:sp>
        <p:nvSpPr>
          <p:cNvPr id="4" name="Cloud Callout 3"/>
          <p:cNvSpPr/>
          <p:nvPr/>
        </p:nvSpPr>
        <p:spPr>
          <a:xfrm>
            <a:off x="4067944" y="5661248"/>
            <a:ext cx="2160240" cy="1340768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s://pp.vk.me/c623222/v623222244/316c9/2eBhYktn4f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512" y="-130125"/>
            <a:ext cx="9180512" cy="7015509"/>
          </a:xfrm>
          <a:prstGeom prst="rect">
            <a:avLst/>
          </a:prstGeom>
          <a:noFill/>
        </p:spPr>
      </p:pic>
      <p:sp>
        <p:nvSpPr>
          <p:cNvPr id="3" name="Cloud Callout 2"/>
          <p:cNvSpPr/>
          <p:nvPr/>
        </p:nvSpPr>
        <p:spPr>
          <a:xfrm>
            <a:off x="4139952" y="5589240"/>
            <a:ext cx="2016224" cy="126876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s://pp.vk.me/c623222/v623222244/316d3/P0OaItLSzRE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3" name="Cloud Callout 2"/>
          <p:cNvSpPr/>
          <p:nvPr/>
        </p:nvSpPr>
        <p:spPr>
          <a:xfrm>
            <a:off x="4355976" y="5733256"/>
            <a:ext cx="1656184" cy="126876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s://pp.vk.me/c623222/v623222244/316e7/tEZ44U5AAZ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99392"/>
            <a:ext cx="9144000" cy="7015508"/>
          </a:xfrm>
          <a:prstGeom prst="rect">
            <a:avLst/>
          </a:prstGeom>
          <a:noFill/>
        </p:spPr>
      </p:pic>
      <p:sp>
        <p:nvSpPr>
          <p:cNvPr id="3" name="Cloud Callout 2"/>
          <p:cNvSpPr/>
          <p:nvPr/>
        </p:nvSpPr>
        <p:spPr>
          <a:xfrm>
            <a:off x="4716016" y="5877272"/>
            <a:ext cx="1656184" cy="126876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s://pp.vk.me/c623222/v623222244/31723/hVQMwx_a8v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7384"/>
            <a:ext cx="9180512" cy="7043521"/>
          </a:xfrm>
          <a:prstGeom prst="rect">
            <a:avLst/>
          </a:prstGeom>
          <a:noFill/>
        </p:spPr>
      </p:pic>
      <p:sp>
        <p:nvSpPr>
          <p:cNvPr id="3" name="Cloud Callout 2"/>
          <p:cNvSpPr/>
          <p:nvPr/>
        </p:nvSpPr>
        <p:spPr>
          <a:xfrm>
            <a:off x="4139952" y="5904656"/>
            <a:ext cx="1656184" cy="126876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527</TotalTime>
  <Words>390</Words>
  <Application>Microsoft Office PowerPoint</Application>
  <PresentationFormat>On-screen Show (4:3)</PresentationFormat>
  <Paragraphs>54</Paragraphs>
  <Slides>23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Flow</vt:lpstr>
      <vt:lpstr>ГЕНДЕРНОЕ ВОСПИТАНИЕ В 21 ВЕКЕ   Soolise kasvatus XXI sajandil</vt:lpstr>
      <vt:lpstr>Изменения  стереотипов</vt:lpstr>
      <vt:lpstr>Гендерные различия в оценке труда</vt:lpstr>
      <vt:lpstr>7 гендерных стереотипов, которые влияют на отношения мужчин и женщин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Типичность  и многообразие</vt:lpstr>
      <vt:lpstr>Slide 17</vt:lpstr>
      <vt:lpstr>Нужно ли равенство?</vt:lpstr>
      <vt:lpstr>Короткие обучающие видео</vt:lpstr>
      <vt:lpstr>Основная информация</vt:lpstr>
      <vt:lpstr>Различия</vt:lpstr>
      <vt:lpstr>Конференция</vt:lpstr>
      <vt:lpstr>Исследование</vt:lpstr>
    </vt:vector>
  </TitlesOfParts>
  <Company>RePack by SPecialiST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ГЕНДЕР</dc:title>
  <dc:creator>Irina Golikova</dc:creator>
  <cp:lastModifiedBy>hp</cp:lastModifiedBy>
  <cp:revision>21</cp:revision>
  <dcterms:created xsi:type="dcterms:W3CDTF">2016-04-12T21:15:20Z</dcterms:created>
  <dcterms:modified xsi:type="dcterms:W3CDTF">2016-07-06T09:56:25Z</dcterms:modified>
</cp:coreProperties>
</file>