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7" r:id="rId5"/>
    <p:sldId id="268" r:id="rId6"/>
    <p:sldId id="266" r:id="rId7"/>
    <p:sldId id="258" r:id="rId8"/>
    <p:sldId id="264" r:id="rId9"/>
    <p:sldId id="270" r:id="rId10"/>
    <p:sldId id="269" r:id="rId11"/>
    <p:sldId id="261" r:id="rId12"/>
    <p:sldId id="273" r:id="rId13"/>
    <p:sldId id="263" r:id="rId14"/>
    <p:sldId id="272" r:id="rId15"/>
    <p:sldId id="262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t-E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t-E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9D04-2826-4BE8-9E40-24A3F714E969}" type="datetimeFigureOut">
              <a:rPr lang="et-EE" smtClean="0"/>
              <a:pPr/>
              <a:t>14.12.2013</a:t>
            </a:fld>
            <a:endParaRPr lang="et-E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65E3-BA26-4442-8471-BB426339574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t-E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t-E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9D04-2826-4BE8-9E40-24A3F714E969}" type="datetimeFigureOut">
              <a:rPr lang="et-EE" smtClean="0"/>
              <a:pPr/>
              <a:t>14.12.2013</a:t>
            </a:fld>
            <a:endParaRPr lang="et-E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65E3-BA26-4442-8471-BB426339574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t-E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t-E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9D04-2826-4BE8-9E40-24A3F714E969}" type="datetimeFigureOut">
              <a:rPr lang="et-EE" smtClean="0"/>
              <a:pPr/>
              <a:t>14.12.2013</a:t>
            </a:fld>
            <a:endParaRPr lang="et-E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65E3-BA26-4442-8471-BB426339574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t-E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t-E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9D04-2826-4BE8-9E40-24A3F714E969}" type="datetimeFigureOut">
              <a:rPr lang="et-EE" smtClean="0"/>
              <a:pPr/>
              <a:t>14.12.2013</a:t>
            </a:fld>
            <a:endParaRPr lang="et-E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65E3-BA26-4442-8471-BB426339574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t-E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9D04-2826-4BE8-9E40-24A3F714E969}" type="datetimeFigureOut">
              <a:rPr lang="et-EE" smtClean="0"/>
              <a:pPr/>
              <a:t>14.12.2013</a:t>
            </a:fld>
            <a:endParaRPr lang="et-E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65E3-BA26-4442-8471-BB426339574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t-EE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t-E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t-EE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9D04-2826-4BE8-9E40-24A3F714E969}" type="datetimeFigureOut">
              <a:rPr lang="et-EE" smtClean="0"/>
              <a:pPr/>
              <a:t>14.12.2013</a:t>
            </a:fld>
            <a:endParaRPr lang="et-E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65E3-BA26-4442-8471-BB426339574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t-E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t-E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t-EE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9D04-2826-4BE8-9E40-24A3F714E969}" type="datetimeFigureOut">
              <a:rPr lang="et-EE" smtClean="0"/>
              <a:pPr/>
              <a:t>14.12.2013</a:t>
            </a:fld>
            <a:endParaRPr lang="et-E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65E3-BA26-4442-8471-BB426339574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t-EE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9D04-2826-4BE8-9E40-24A3F714E969}" type="datetimeFigureOut">
              <a:rPr lang="et-EE" smtClean="0"/>
              <a:pPr/>
              <a:t>14.12.2013</a:t>
            </a:fld>
            <a:endParaRPr lang="et-E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65E3-BA26-4442-8471-BB426339574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9D04-2826-4BE8-9E40-24A3F714E969}" type="datetimeFigureOut">
              <a:rPr lang="et-EE" smtClean="0"/>
              <a:pPr/>
              <a:t>14.12.2013</a:t>
            </a:fld>
            <a:endParaRPr lang="et-E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65E3-BA26-4442-8471-BB426339574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t-E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t-E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9D04-2826-4BE8-9E40-24A3F714E969}" type="datetimeFigureOut">
              <a:rPr lang="et-EE" smtClean="0"/>
              <a:pPr/>
              <a:t>14.12.2013</a:t>
            </a:fld>
            <a:endParaRPr lang="et-E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65E3-BA26-4442-8471-BB426339574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t-E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C9D04-2826-4BE8-9E40-24A3F714E969}" type="datetimeFigureOut">
              <a:rPr lang="et-EE" smtClean="0"/>
              <a:pPr/>
              <a:t>14.12.2013</a:t>
            </a:fld>
            <a:endParaRPr lang="et-E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65E3-BA26-4442-8471-BB426339574A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t-E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t-EE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9D04-2826-4BE8-9E40-24A3F714E969}" type="datetimeFigureOut">
              <a:rPr lang="et-EE" smtClean="0"/>
              <a:pPr/>
              <a:t>14.12.2013</a:t>
            </a:fld>
            <a:endParaRPr lang="et-E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65E3-BA26-4442-8471-BB426339574A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476672"/>
            <a:ext cx="4680520" cy="2043659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Роль СМИ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в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жизни города</a:t>
            </a:r>
            <a:endParaRPr lang="et-EE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4064496" cy="16337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Олег </a:t>
            </a:r>
            <a:r>
              <a:rPr lang="ru-RU" dirty="0" err="1" smtClean="0">
                <a:solidFill>
                  <a:schemeClr val="tx1"/>
                </a:solidFill>
              </a:rPr>
              <a:t>Култаев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dirty="0">
                <a:solidFill>
                  <a:schemeClr val="tx1"/>
                </a:solidFill>
              </a:rPr>
              <a:t>НКО «Союз гражданских инициатив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et-EE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anvictory.org/wp-content/uploads/2013/07/1236781601_newspaper-coal-new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93096"/>
            <a:ext cx="3371528" cy="2254710"/>
          </a:xfrm>
          <a:prstGeom prst="rect">
            <a:avLst/>
          </a:prstGeom>
          <a:noFill/>
        </p:spPr>
      </p:pic>
      <p:pic>
        <p:nvPicPr>
          <p:cNvPr id="16388" name="Picture 4" descr="http://runedelia.eu/media/uploads/SMI_RuNedelia_201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4290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www.molodezka.ee</a:t>
            </a:r>
            <a:endParaRPr lang="et-EE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Возможность выразить своё мнение;</a:t>
            </a:r>
          </a:p>
          <a:p>
            <a:r>
              <a:rPr lang="ru-RU" sz="2600" dirty="0" smtClean="0"/>
              <a:t>Умение найти общий язык с соседом;</a:t>
            </a:r>
          </a:p>
          <a:p>
            <a:r>
              <a:rPr lang="ru-RU" sz="2600" dirty="0" smtClean="0"/>
              <a:t>Запрет на оскорбления в любой форме;</a:t>
            </a:r>
          </a:p>
          <a:p>
            <a:r>
              <a:rPr lang="ru-RU" sz="2600" dirty="0" smtClean="0"/>
              <a:t>Важен опыт, мнение, знания, умение взаимодействовать;</a:t>
            </a:r>
          </a:p>
          <a:p>
            <a:r>
              <a:rPr lang="ru-RU" sz="2600" dirty="0" smtClean="0"/>
              <a:t>Возможность налаживать контакты, а также делиться новостями, информацией, видео, фото, музыкой и т.д.; </a:t>
            </a:r>
          </a:p>
          <a:p>
            <a:r>
              <a:rPr lang="ru-RU" sz="2600" dirty="0" smtClean="0"/>
              <a:t>Анонимность;</a:t>
            </a:r>
            <a:endParaRPr lang="et-EE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ru-RU" b="1" dirty="0" smtClean="0"/>
              <a:t>Печатное издание сайта </a:t>
            </a:r>
            <a:br>
              <a:rPr lang="ru-RU" b="1" dirty="0" smtClean="0"/>
            </a:br>
            <a:r>
              <a:rPr lang="ru-RU" b="1" dirty="0" smtClean="0"/>
              <a:t>газета </a:t>
            </a:r>
            <a:r>
              <a:rPr lang="ru-RU" b="1" dirty="0" smtClean="0">
                <a:solidFill>
                  <a:srgbClr val="92D050"/>
                </a:solidFill>
              </a:rPr>
              <a:t>«</a:t>
            </a:r>
            <a:r>
              <a:rPr lang="et-EE" b="1" dirty="0" smtClean="0">
                <a:solidFill>
                  <a:srgbClr val="92D050"/>
                </a:solidFill>
              </a:rPr>
              <a:t>Molod</a:t>
            </a:r>
            <a:r>
              <a:rPr lang="ru-RU" b="1" dirty="0" err="1" smtClean="0">
                <a:solidFill>
                  <a:srgbClr val="92D050"/>
                </a:solidFill>
              </a:rPr>
              <a:t>ёжка</a:t>
            </a:r>
            <a:r>
              <a:rPr lang="ru-RU" b="1" dirty="0" smtClean="0">
                <a:solidFill>
                  <a:srgbClr val="92D05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et-E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64137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 </a:t>
            </a:r>
            <a:r>
              <a:rPr lang="ru-RU" sz="6400" dirty="0"/>
              <a:t>Это печатное издание задумано для того, что бы донести до всех жителей города Силламяэ то, что является важным и обсуждаемым на самом сайте. Газета - печатная версия городского общественного информационного портала </a:t>
            </a:r>
            <a:r>
              <a:rPr lang="ru-RU" sz="6400" dirty="0" err="1"/>
              <a:t>molodezka.ee</a:t>
            </a:r>
            <a:endParaRPr lang="ru-RU" sz="6400" dirty="0"/>
          </a:p>
          <a:p>
            <a:pPr>
              <a:buNone/>
            </a:pPr>
            <a:r>
              <a:rPr lang="ru-RU" sz="6400" dirty="0" smtClean="0"/>
              <a:t>        - </a:t>
            </a:r>
            <a:r>
              <a:rPr lang="ru-RU" sz="6400" dirty="0"/>
              <a:t>газета бесплатная</a:t>
            </a:r>
            <a:br>
              <a:rPr lang="ru-RU" sz="6400" dirty="0"/>
            </a:br>
            <a:r>
              <a:rPr lang="ru-RU" sz="6400" dirty="0"/>
              <a:t/>
            </a:r>
            <a:br>
              <a:rPr lang="ru-RU" sz="6400" dirty="0"/>
            </a:br>
            <a:r>
              <a:rPr lang="ru-RU" sz="6400" dirty="0"/>
              <a:t>- выходит 1 раз в месяц</a:t>
            </a:r>
            <a:br>
              <a:rPr lang="ru-RU" sz="6400" dirty="0"/>
            </a:br>
            <a:r>
              <a:rPr lang="ru-RU" sz="6400" dirty="0"/>
              <a:t/>
            </a:r>
            <a:br>
              <a:rPr lang="ru-RU" sz="6400" dirty="0"/>
            </a:br>
            <a:r>
              <a:rPr lang="ru-RU" sz="6400" dirty="0"/>
              <a:t>- тираж 3000 экземпляров.</a:t>
            </a:r>
            <a:br>
              <a:rPr lang="ru-RU" sz="6400" dirty="0"/>
            </a:br>
            <a:r>
              <a:rPr lang="ru-RU" sz="6400" dirty="0"/>
              <a:t/>
            </a:r>
            <a:br>
              <a:rPr lang="ru-RU" sz="6400" dirty="0"/>
            </a:br>
            <a:r>
              <a:rPr lang="ru-RU" sz="6400" dirty="0"/>
              <a:t>- распространяется газета по четвергам в фойе Торгового комплекса </a:t>
            </a:r>
            <a:r>
              <a:rPr lang="ru-RU" sz="6400" dirty="0" err="1"/>
              <a:t>Plaza</a:t>
            </a:r>
            <a:r>
              <a:rPr lang="ru-RU" sz="6400" dirty="0"/>
              <a:t> (магазин </a:t>
            </a:r>
            <a:r>
              <a:rPr lang="ru-RU" sz="6400" dirty="0" err="1"/>
              <a:t>Maxima</a:t>
            </a:r>
            <a:r>
              <a:rPr lang="ru-RU" sz="6400" dirty="0"/>
              <a:t>), </a:t>
            </a:r>
            <a:r>
              <a:rPr lang="ru-RU" sz="6400" dirty="0" err="1"/>
              <a:t>магазин</a:t>
            </a:r>
            <a:r>
              <a:rPr lang="ru-RU" sz="6400" dirty="0"/>
              <a:t> </a:t>
            </a:r>
            <a:r>
              <a:rPr lang="ru-RU" sz="6400" dirty="0" err="1"/>
              <a:t>Centrum</a:t>
            </a:r>
            <a:r>
              <a:rPr lang="ru-RU" sz="6400" dirty="0"/>
              <a:t>, </a:t>
            </a:r>
            <a:r>
              <a:rPr lang="ru-RU" sz="6400" dirty="0" err="1"/>
              <a:t>магазин</a:t>
            </a:r>
            <a:r>
              <a:rPr lang="ru-RU" sz="6400" dirty="0"/>
              <a:t> </a:t>
            </a:r>
            <a:r>
              <a:rPr lang="ru-RU" sz="6400" dirty="0" err="1"/>
              <a:t>Konsum</a:t>
            </a:r>
            <a:r>
              <a:rPr lang="ru-RU" sz="6400" dirty="0"/>
              <a:t>, </a:t>
            </a:r>
            <a:r>
              <a:rPr lang="ru-RU" sz="6400" dirty="0" err="1"/>
              <a:t>магазин</a:t>
            </a:r>
            <a:r>
              <a:rPr lang="ru-RU" sz="6400" dirty="0"/>
              <a:t> </a:t>
            </a:r>
            <a:r>
              <a:rPr lang="ru-RU" sz="6400" dirty="0" err="1"/>
              <a:t>Rõivas</a:t>
            </a:r>
            <a:r>
              <a:rPr lang="ru-RU" sz="6400" dirty="0"/>
              <a:t>, Дом Быта (</a:t>
            </a:r>
            <a:r>
              <a:rPr lang="ru-RU" sz="6400" dirty="0" err="1"/>
              <a:t>Кеск</a:t>
            </a:r>
            <a:r>
              <a:rPr lang="ru-RU" sz="6400" dirty="0"/>
              <a:t> 19).</a:t>
            </a:r>
            <a:br>
              <a:rPr lang="ru-RU" sz="6400" dirty="0"/>
            </a:br>
            <a:r>
              <a:rPr lang="ru-RU" sz="6400" dirty="0"/>
              <a:t/>
            </a:r>
            <a:br>
              <a:rPr lang="ru-RU" sz="6400" dirty="0"/>
            </a:br>
            <a:r>
              <a:rPr lang="ru-RU" sz="6400" dirty="0"/>
              <a:t>Мы приветствуем обратную связь с читателями и просим, если в этом возникнет необходимость, обращаться через Администратора сайта </a:t>
            </a:r>
            <a:r>
              <a:rPr lang="ru-RU" sz="6400" dirty="0" err="1"/>
              <a:t>Molodezka.ee</a:t>
            </a:r>
            <a:r>
              <a:rPr lang="ru-RU" sz="6400" dirty="0"/>
              <a:t> (в теме письма просьба указывать - ГАЗЕТА).</a:t>
            </a:r>
            <a:br>
              <a:rPr lang="ru-RU" sz="6400" dirty="0"/>
            </a:br>
            <a:r>
              <a:rPr lang="ru-RU" sz="6400" dirty="0" smtClean="0"/>
              <a:t>Выходит </a:t>
            </a:r>
            <a:r>
              <a:rPr lang="ru-RU" sz="6400" dirty="0"/>
              <a:t>газета с июня 2012 года. Этот проект не служит финансовым интересам каких-либо групп, не является партийным рупором и, уж тем более, не отражает интересы конкретных частных лиц. Эта газета - зримое выражение нашей способности подняться над частными интересами ради блага всего общества. С ноября 2012 издателем газеты является некоммерческое объединение Союз Гражданских Инициатив (MTÜ </a:t>
            </a:r>
            <a:r>
              <a:rPr lang="ru-RU" sz="6400" dirty="0" err="1"/>
              <a:t>Ühiskondliku</a:t>
            </a:r>
            <a:r>
              <a:rPr lang="ru-RU" sz="6400" dirty="0"/>
              <a:t> </a:t>
            </a:r>
            <a:r>
              <a:rPr lang="ru-RU" sz="6400" dirty="0" err="1"/>
              <a:t>Algatuste</a:t>
            </a:r>
            <a:r>
              <a:rPr lang="ru-RU" sz="6400" dirty="0"/>
              <a:t> </a:t>
            </a:r>
            <a:r>
              <a:rPr lang="ru-RU" sz="6400" dirty="0" err="1"/>
              <a:t>Liit</a:t>
            </a:r>
            <a:r>
              <a:rPr lang="ru-RU" sz="6400" dirty="0"/>
              <a:t>, учредители - Олег и Роман </a:t>
            </a:r>
            <a:r>
              <a:rPr lang="ru-RU" sz="6400" dirty="0" err="1"/>
              <a:t>Култаевы</a:t>
            </a:r>
            <a:r>
              <a:rPr lang="ru-RU" sz="6400" dirty="0"/>
              <a:t>).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Публикации, которые помогли решить городские проблемы </a:t>
            </a:r>
            <a:endParaRPr lang="et-EE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47864" y="1844824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ноября 2011 года</a:t>
            </a:r>
            <a:endParaRPr kumimoji="0" lang="et-EE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https://lh3.googleusercontent.com/-Wj5bEFj9GEQ/TqJ6V3lpbyI/AAAAAAAAHHY/rIJ9ZANBOnA/s640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2736304" cy="2052228"/>
          </a:xfrm>
          <a:prstGeom prst="rect">
            <a:avLst/>
          </a:prstGeom>
          <a:noFill/>
        </p:spPr>
      </p:pic>
      <p:pic>
        <p:nvPicPr>
          <p:cNvPr id="30724" name="Picture 4" descr="https://lh4.googleusercontent.com/-K3WPG9x7V10/TqKHdh6nusI/AAAAAAAAHH4/NewO8Zqp7sY/s512/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76872"/>
            <a:ext cx="2797198" cy="3816424"/>
          </a:xfrm>
          <a:prstGeom prst="rect">
            <a:avLst/>
          </a:prstGeom>
          <a:noFill/>
        </p:spPr>
      </p:pic>
      <p:pic>
        <p:nvPicPr>
          <p:cNvPr id="30726" name="Picture 6" descr="https://lh6.googleusercontent.com/-1KTzSEgqvao/TqE6OAtsoGI/AAAAAAAAHG8/WRp2iyfBT18/s640/IMG_1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2692511" cy="2016224"/>
          </a:xfrm>
          <a:prstGeom prst="rect">
            <a:avLst/>
          </a:prstGeom>
          <a:noFill/>
        </p:spPr>
      </p:pic>
      <p:pic>
        <p:nvPicPr>
          <p:cNvPr id="30728" name="Picture 8" descr="https://lh4.googleusercontent.com/-XAE0fA_Eq6M/TqVttVRpPLI/AAAAAAAAHIk/u98rZrYB-tY/s640/24102011%252528002%2525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2736304" cy="2050641"/>
          </a:xfrm>
          <a:prstGeom prst="rect">
            <a:avLst/>
          </a:prstGeom>
          <a:noFill/>
        </p:spPr>
      </p:pic>
      <p:pic>
        <p:nvPicPr>
          <p:cNvPr id="30730" name="Picture 10" descr="https://lh6.googleusercontent.com/-epxEdHQvyB4/Tqp7HXwWlDI/AAAAAAAAHJE/9lAQ-T9tgeg/s640/DSC039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077072"/>
            <a:ext cx="2688671" cy="201807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31640" y="1268760"/>
            <a:ext cx="6357392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Акция «Чистая вода»</a:t>
            </a:r>
            <a:endParaRPr kumimoji="0" lang="et-EE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Публикации, которые помогли решить городские проблемы </a:t>
            </a:r>
            <a:endParaRPr lang="et-EE" b="1" dirty="0"/>
          </a:p>
        </p:txBody>
      </p:sp>
      <p:pic>
        <p:nvPicPr>
          <p:cNvPr id="2052" name="Picture 4" descr="http://molodoi.ee/sites/default/files/P5063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872"/>
            <a:ext cx="4320480" cy="3240360"/>
          </a:xfrm>
          <a:prstGeom prst="rect">
            <a:avLst/>
          </a:prstGeom>
          <a:noFill/>
        </p:spPr>
      </p:pic>
      <p:pic>
        <p:nvPicPr>
          <p:cNvPr id="2054" name="Picture 6" descr="http://molodoi.ee/sites/default/files/P2143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76872"/>
            <a:ext cx="4320480" cy="32403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1844824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 января 2013 года</a:t>
            </a:r>
            <a:endParaRPr kumimoji="0" lang="et-EE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6096" y="1844824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 мая 2013 года</a:t>
            </a:r>
            <a:endParaRPr kumimoji="0" lang="et-EE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412776"/>
            <a:ext cx="7077472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Открытые трубы отопления в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Сангородке</a:t>
            </a:r>
            <a:endParaRPr kumimoji="0" lang="et-EE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Публикации, которые помогли решить городские проблемы </a:t>
            </a:r>
            <a:endParaRPr lang="et-EE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31840" y="2060848"/>
            <a:ext cx="2664296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 мая 2013 года</a:t>
            </a:r>
            <a:endParaRPr kumimoji="0" lang="et-EE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616624" cy="413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1628800"/>
            <a:ext cx="6429400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Укладка асфальта в лужи</a:t>
            </a:r>
            <a:endParaRPr kumimoji="0" lang="et-EE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Обращение</a:t>
            </a:r>
            <a:endParaRPr lang="et-EE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4857403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+mj-lt"/>
              </a:rPr>
              <a:t>Мы приветствуем обратную связь с читателями и просим, если в этом возникнет необходимость, обращаться через Администратора сайта </a:t>
            </a:r>
            <a:r>
              <a:rPr lang="ru-RU" sz="3400" dirty="0" err="1" smtClean="0">
                <a:latin typeface="+mj-lt"/>
              </a:rPr>
              <a:t>Molodezka.ee</a:t>
            </a:r>
            <a:r>
              <a:rPr lang="ru-RU" sz="3400" dirty="0" smtClean="0">
                <a:latin typeface="+mj-lt"/>
              </a:rPr>
              <a:t> (в теме письма просьба указывать - ГАЗЕТА).</a:t>
            </a:r>
          </a:p>
          <a:p>
            <a:r>
              <a:rPr lang="ru-RU" sz="3400" b="1" dirty="0" smtClean="0">
                <a:latin typeface="+mj-lt"/>
              </a:rPr>
              <a:t>Этот проект не служит финансовым интересам каких-либо групп, не является партийным рупором и, уж тем более, не отражает интересы конкретных частных лиц. </a:t>
            </a:r>
            <a:endParaRPr lang="et-EE" sz="3400" b="1" dirty="0" smtClean="0">
              <a:latin typeface="+mj-lt"/>
            </a:endParaRPr>
          </a:p>
          <a:p>
            <a:r>
              <a:rPr lang="ru-RU" sz="3400" dirty="0" smtClean="0">
                <a:latin typeface="+mj-lt"/>
              </a:rPr>
              <a:t>Эта газета - зримое выражение нашей способности подняться над частными интересами ради блага всего общества. </a:t>
            </a:r>
            <a:endParaRPr lang="et-EE" sz="3400" dirty="0" smtClean="0">
              <a:latin typeface="+mj-lt"/>
            </a:endParaRPr>
          </a:p>
          <a:p>
            <a:r>
              <a:rPr lang="ru-RU" sz="3400" dirty="0" smtClean="0">
                <a:latin typeface="+mj-lt"/>
              </a:rPr>
              <a:t>С ноября 2012 издателем газеты является некоммерческое объединение Союз Гражданских Инициатив (MTÜ </a:t>
            </a:r>
            <a:r>
              <a:rPr lang="ru-RU" sz="3400" dirty="0" err="1" smtClean="0">
                <a:latin typeface="+mj-lt"/>
              </a:rPr>
              <a:t>Ühiskondliku</a:t>
            </a:r>
            <a:r>
              <a:rPr lang="ru-RU" sz="3400" dirty="0" smtClean="0">
                <a:latin typeface="+mj-lt"/>
              </a:rPr>
              <a:t> </a:t>
            </a:r>
            <a:r>
              <a:rPr lang="ru-RU" sz="3400" dirty="0" err="1" smtClean="0">
                <a:latin typeface="+mj-lt"/>
              </a:rPr>
              <a:t>Algatuste</a:t>
            </a:r>
            <a:r>
              <a:rPr lang="ru-RU" sz="3400" dirty="0" smtClean="0">
                <a:latin typeface="+mj-lt"/>
              </a:rPr>
              <a:t> </a:t>
            </a:r>
            <a:r>
              <a:rPr lang="ru-RU" sz="3400" dirty="0" err="1" smtClean="0">
                <a:latin typeface="+mj-lt"/>
              </a:rPr>
              <a:t>Liit</a:t>
            </a:r>
            <a:r>
              <a:rPr lang="ru-RU" sz="3400" dirty="0" smtClean="0">
                <a:latin typeface="+mj-lt"/>
              </a:rPr>
              <a:t>, учредители - Олег и Роман </a:t>
            </a:r>
            <a:r>
              <a:rPr lang="ru-RU" sz="3400" dirty="0" err="1" smtClean="0">
                <a:latin typeface="+mj-lt"/>
              </a:rPr>
              <a:t>Култаевы</a:t>
            </a:r>
            <a:r>
              <a:rPr lang="ru-RU" sz="3400" dirty="0" smtClean="0">
                <a:latin typeface="+mj-lt"/>
              </a:rPr>
              <a:t>).</a:t>
            </a:r>
          </a:p>
          <a:p>
            <a:pPr>
              <a:buNone/>
            </a:pP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Последняя активность:</a:t>
            </a:r>
            <a:br>
              <a:rPr lang="ru-RU" sz="3600" b="1" dirty="0" smtClean="0"/>
            </a:br>
            <a:r>
              <a:rPr lang="ru-RU" sz="2200" b="1" dirty="0" smtClean="0">
                <a:solidFill>
                  <a:srgbClr val="FF0000"/>
                </a:solidFill>
              </a:rPr>
              <a:t>Бизнес:  Шайка подростков во главе с двумя девочками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терроризирует город.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0070C0"/>
                </a:solidFill>
              </a:rPr>
              <a:t>Власть:  </a:t>
            </a:r>
            <a:r>
              <a:rPr lang="ru-RU" sz="2200" dirty="0" smtClean="0">
                <a:solidFill>
                  <a:srgbClr val="0070C0"/>
                </a:solidFill>
              </a:rPr>
              <a:t>Организованной </a:t>
            </a:r>
            <a:r>
              <a:rPr lang="ru-RU" sz="2200" dirty="0">
                <a:solidFill>
                  <a:srgbClr val="0070C0"/>
                </a:solidFill>
              </a:rPr>
              <a:t>группы малолетних правонарушителей в Силламяэ </a:t>
            </a:r>
            <a:r>
              <a:rPr lang="ru-RU" sz="2200" dirty="0" smtClean="0">
                <a:solidFill>
                  <a:srgbClr val="0070C0"/>
                </a:solidFill>
              </a:rPr>
              <a:t>нет.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et-EE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80920" cy="37772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Выявление проблемы;</a:t>
            </a:r>
          </a:p>
          <a:p>
            <a:r>
              <a:rPr lang="ru-RU" dirty="0" smtClean="0"/>
              <a:t>Поиск решения;</a:t>
            </a:r>
          </a:p>
          <a:p>
            <a:r>
              <a:rPr lang="ru-RU" dirty="0" smtClean="0"/>
              <a:t>Назначение ответственных за решение вопроса;</a:t>
            </a:r>
          </a:p>
          <a:p>
            <a:r>
              <a:rPr lang="ru-RU" dirty="0" smtClean="0"/>
              <a:t>Регулярный контроль;</a:t>
            </a:r>
          </a:p>
          <a:p>
            <a:pPr algn="ctr">
              <a:buNone/>
            </a:pPr>
            <a:r>
              <a:rPr lang="ru-RU" b="1" dirty="0" smtClean="0"/>
              <a:t>Реакция населения</a:t>
            </a:r>
            <a:r>
              <a:rPr lang="et-EE" b="1" dirty="0" smtClean="0"/>
              <a:t> – </a:t>
            </a:r>
            <a:r>
              <a:rPr lang="ru-RU" b="1" dirty="0" smtClean="0"/>
              <a:t>недоумение от бездействия властей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альтернативное слово наше отзовётся?</a:t>
            </a:r>
            <a:endParaRPr lang="et-EE" dirty="0"/>
          </a:p>
        </p:txBody>
      </p:sp>
      <p:pic>
        <p:nvPicPr>
          <p:cNvPr id="7172" name="Picture 4" descr="http://molodezka.ee/templates/Pisces/img/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5600683" cy="1392464"/>
          </a:xfrm>
          <a:prstGeom prst="rect">
            <a:avLst/>
          </a:prstGeom>
          <a:noFill/>
        </p:spPr>
      </p:pic>
      <p:pic>
        <p:nvPicPr>
          <p:cNvPr id="7174" name="Picture 6" descr="http://molodezka.ee/templates/Pisces/img/slid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5256584" cy="1306913"/>
          </a:xfrm>
          <a:prstGeom prst="rect">
            <a:avLst/>
          </a:prstGeom>
          <a:noFill/>
        </p:spPr>
      </p:pic>
      <p:pic>
        <p:nvPicPr>
          <p:cNvPr id="7176" name="Picture 8" descr="http://molodezka.ee/templates/Pisces/img/slide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7920880" cy="196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СМИ  стали ведущей четвертой властью </a:t>
            </a:r>
            <a:endParaRPr lang="et-E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СМИ активно влияют </a:t>
            </a:r>
            <a:r>
              <a:rPr lang="ru-RU" sz="2800" dirty="0"/>
              <a:t>на развитие  </a:t>
            </a:r>
            <a:r>
              <a:rPr lang="ru-RU" sz="2800" dirty="0" smtClean="0"/>
              <a:t>демократии;</a:t>
            </a:r>
          </a:p>
          <a:p>
            <a:r>
              <a:rPr lang="ru-RU" sz="2800" dirty="0" smtClean="0"/>
              <a:t>Благодаря СМИ,  </a:t>
            </a:r>
            <a:r>
              <a:rPr lang="ru-RU" sz="2800" dirty="0"/>
              <a:t>происходит осознание </a:t>
            </a:r>
            <a:r>
              <a:rPr lang="ru-RU" sz="2800" dirty="0" smtClean="0"/>
              <a:t>перемен, радио</a:t>
            </a:r>
            <a:r>
              <a:rPr lang="ru-RU" sz="2800" dirty="0"/>
              <a:t>, телевидение и интернет  формируют ценности жизни и отношение к </a:t>
            </a:r>
            <a:r>
              <a:rPr lang="ru-RU" sz="2800" dirty="0" smtClean="0"/>
              <a:t>жизни;</a:t>
            </a:r>
            <a:endParaRPr lang="et-EE" sz="2800" dirty="0"/>
          </a:p>
          <a:p>
            <a:r>
              <a:rPr lang="ru-RU" sz="2800" dirty="0" smtClean="0"/>
              <a:t>Вся  </a:t>
            </a:r>
            <a:r>
              <a:rPr lang="ru-RU" sz="2800" dirty="0"/>
              <a:t>жизнь человека сопровождается </a:t>
            </a:r>
            <a:r>
              <a:rPr lang="ru-RU" sz="2800" dirty="0" err="1"/>
              <a:t>медиа</a:t>
            </a:r>
            <a:r>
              <a:rPr lang="ru-RU" sz="2800" dirty="0"/>
              <a:t> поддержкой,  молодое поколение часто называют </a:t>
            </a:r>
            <a:r>
              <a:rPr lang="ru-RU" sz="2800" dirty="0" smtClean="0"/>
              <a:t>«кнопочным», </a:t>
            </a:r>
            <a:r>
              <a:rPr lang="ru-RU" sz="2800" dirty="0"/>
              <a:t>поскольку первой </a:t>
            </a:r>
            <a:r>
              <a:rPr lang="ru-RU" sz="2800" dirty="0" smtClean="0"/>
              <a:t>игрушкой, порой, </a:t>
            </a:r>
            <a:r>
              <a:rPr lang="ru-RU" sz="2800" dirty="0"/>
              <a:t>становится пульт от  телевизора,  мобильные телефоны,   любимый партнер для </a:t>
            </a:r>
            <a:r>
              <a:rPr lang="ru-RU" sz="2800" dirty="0" smtClean="0"/>
              <a:t>досуга - экран телевизора или компьютера. </a:t>
            </a:r>
            <a:endParaRPr lang="et-EE" sz="2800" dirty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СМИ</a:t>
            </a:r>
            <a:endParaRPr lang="et-E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Процесс носит социальный характер, но направлен не на конкретную личность, а на массовую аудиторию; </a:t>
            </a:r>
            <a:endParaRPr lang="ru-RU" sz="2000" b="1" dirty="0" smtClean="0"/>
          </a:p>
          <a:p>
            <a:r>
              <a:rPr lang="et-EE" sz="2000" dirty="0" smtClean="0"/>
              <a:t>СМИ </a:t>
            </a:r>
            <a:r>
              <a:rPr lang="et-EE" sz="2000" dirty="0"/>
              <a:t>не выражают, а создают </a:t>
            </a:r>
            <a:r>
              <a:rPr lang="ru-RU" sz="2000" dirty="0" smtClean="0"/>
              <a:t>о</a:t>
            </a:r>
            <a:r>
              <a:rPr lang="et-EE" sz="2000" dirty="0" smtClean="0"/>
              <a:t>бщественное </a:t>
            </a:r>
            <a:r>
              <a:rPr lang="et-EE" sz="2000" dirty="0"/>
              <a:t>мнение, не </a:t>
            </a:r>
            <a:r>
              <a:rPr lang="et-EE" sz="2000" dirty="0" smtClean="0"/>
              <a:t>отража</a:t>
            </a:r>
            <a:r>
              <a:rPr lang="ru-RU" sz="2000" dirty="0" smtClean="0"/>
              <a:t>ют</a:t>
            </a:r>
            <a:r>
              <a:rPr lang="et-EE" sz="2000" dirty="0" smtClean="0"/>
              <a:t> </a:t>
            </a:r>
            <a:r>
              <a:rPr lang="et-EE" sz="2000" dirty="0"/>
              <a:t>представления людей о </a:t>
            </a:r>
            <a:r>
              <a:rPr lang="et-EE" sz="2000" dirty="0" smtClean="0"/>
              <a:t>мире</a:t>
            </a:r>
            <a:r>
              <a:rPr lang="et-EE" sz="2000" dirty="0"/>
              <a:t>, а </a:t>
            </a:r>
            <a:r>
              <a:rPr lang="et-EE" sz="2000" dirty="0" smtClean="0"/>
              <a:t>формиру</a:t>
            </a:r>
            <a:r>
              <a:rPr lang="ru-RU" sz="2000" dirty="0" smtClean="0"/>
              <a:t>ют</a:t>
            </a:r>
            <a:r>
              <a:rPr lang="et-EE" sz="2000" dirty="0" smtClean="0"/>
              <a:t> </a:t>
            </a:r>
            <a:r>
              <a:rPr lang="et-EE" sz="2000" dirty="0"/>
              <a:t>эти </a:t>
            </a:r>
            <a:r>
              <a:rPr lang="et-EE" sz="2000" dirty="0" smtClean="0"/>
              <a:t>представления</a:t>
            </a:r>
            <a:r>
              <a:rPr lang="ru-RU" sz="2000" dirty="0" smtClean="0"/>
              <a:t>;</a:t>
            </a:r>
            <a:r>
              <a:rPr lang="et-EE" sz="2000" dirty="0" smtClean="0"/>
              <a:t> </a:t>
            </a:r>
            <a:endParaRPr lang="ru-RU" sz="2000" dirty="0" smtClean="0"/>
          </a:p>
          <a:p>
            <a:r>
              <a:rPr lang="ru-RU" sz="2000" dirty="0" smtClean="0"/>
              <a:t>СМИ выступают посредниками во  взаимодействии индивида с действительностью – происходит информационное преобразование реальности;</a:t>
            </a:r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3600" b="1" dirty="0" smtClean="0"/>
              <a:t>Самые главные вопросы:</a:t>
            </a:r>
          </a:p>
          <a:p>
            <a:pPr algn="ctr">
              <a:buNone/>
            </a:pPr>
            <a:r>
              <a:rPr lang="ru-RU" sz="3600" b="1" dirty="0" smtClean="0"/>
              <a:t> – В чьих руках СМИ? </a:t>
            </a:r>
          </a:p>
          <a:p>
            <a:pPr algn="ctr">
              <a:buNone/>
            </a:pPr>
            <a:r>
              <a:rPr lang="ru-RU" sz="3600" b="1" dirty="0" smtClean="0"/>
              <a:t>- Куда направлен их вектор движения?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Конституция ЭР 1992 г.выдержки статей</a:t>
            </a:r>
            <a:endParaRPr lang="et-E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Статья 41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Каждый вправе придерживаться своих мнений и убеждений. Никто не может быть принужден к отказу от них.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Убеждения человека не могут служить оправданием правонарушения.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Никто не может быть привлечен к юридической ответственности за свои убеждения. 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Статья 42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Органы государственной власти и местного самоуправления, а также их должностные лица не вправе против воли гражданина Эстонии собирать и хранить сведения о его убеждениях. </a:t>
            </a: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Статья 43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Каждый имеет право на тайну сообщений, передаваемых ему по почте, телеграфу, телефону или иным общеупотребительным способом. Исключения допускаются с санкции суда в целях пресечения преступления или установления фактов в ходе уголовного расследования в установленных законом случаях и порядке.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ru-RU" dirty="0"/>
              <a:t>О проекте</a:t>
            </a:r>
          </a:p>
          <a:p>
            <a:r>
              <a:rPr lang="ru-RU" dirty="0"/>
              <a:t>Официальные новости</a:t>
            </a:r>
          </a:p>
          <a:p>
            <a:r>
              <a:rPr lang="ru-RU" dirty="0"/>
              <a:t>Авторские</a:t>
            </a:r>
          </a:p>
          <a:p>
            <a:r>
              <a:rPr lang="ru-RU" dirty="0" smtClean="0"/>
              <a:t>Культура</a:t>
            </a:r>
          </a:p>
          <a:p>
            <a:r>
              <a:rPr lang="ru-RU" dirty="0" smtClean="0"/>
              <a:t>ВЫБОРЫ-2013</a:t>
            </a:r>
            <a:endParaRPr lang="ru-RU" dirty="0"/>
          </a:p>
          <a:p>
            <a:r>
              <a:rPr lang="ru-RU" dirty="0" err="1" smtClean="0"/>
              <a:t>Идиотизмы</a:t>
            </a:r>
            <a:endParaRPr lang="ru-RU" dirty="0"/>
          </a:p>
          <a:p>
            <a:endParaRPr lang="et-EE" dirty="0"/>
          </a:p>
        </p:txBody>
      </p:sp>
      <p:pic>
        <p:nvPicPr>
          <p:cNvPr id="9217" name="Picture 1" descr="E:\Изображения\molodezka.ee log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3648" y="116632"/>
            <a:ext cx="6624735" cy="189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Иная точка зрения</a:t>
            </a:r>
            <a:endParaRPr lang="et-E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Союз </a:t>
            </a:r>
            <a:r>
              <a:rPr lang="ru-RU" dirty="0"/>
              <a:t>газет Эстонии в письме, направленном в парламент, обратил внимание на серьезную проблему – выходящая на деньги </a:t>
            </a:r>
            <a:r>
              <a:rPr lang="ru-RU" dirty="0" smtClean="0"/>
              <a:t>налогоплательщиков </a:t>
            </a:r>
            <a:r>
              <a:rPr lang="ru-RU" dirty="0"/>
              <a:t>и ангажированная в сторону одной партии муниципальная </a:t>
            </a:r>
            <a:r>
              <a:rPr lang="ru-RU" dirty="0" smtClean="0"/>
              <a:t>газета, действительно </a:t>
            </a:r>
            <a:r>
              <a:rPr lang="ru-RU" dirty="0"/>
              <a:t>может погубить беспристрастные и объективные газеты, существующие за счет частного капитала, пишет в «МК-Эстонии» депутат парламента </a:t>
            </a:r>
            <a:r>
              <a:rPr lang="ru-RU" dirty="0" err="1"/>
              <a:t>Лийза</a:t>
            </a:r>
            <a:r>
              <a:rPr lang="ru-RU" dirty="0"/>
              <a:t> </a:t>
            </a:r>
            <a:r>
              <a:rPr lang="ru-RU" dirty="0" err="1"/>
              <a:t>Пакоста</a:t>
            </a:r>
            <a:r>
              <a:rPr lang="ru-RU" dirty="0"/>
              <a:t> (IRL)</a:t>
            </a:r>
            <a:br>
              <a:rPr lang="ru-RU" dirty="0"/>
            </a:b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Мир СМИ разнообразен</a:t>
            </a:r>
            <a:endParaRPr lang="et-E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8574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В отличие от СМИ, опирающихся на авторитет, </a:t>
            </a:r>
            <a:r>
              <a:rPr lang="ru-RU" i="1" dirty="0" smtClean="0"/>
              <a:t>социальные </a:t>
            </a:r>
            <a:r>
              <a:rPr lang="ru-RU" i="1" dirty="0" err="1" smtClean="0"/>
              <a:t>медиа</a:t>
            </a:r>
            <a:r>
              <a:rPr lang="ru-RU" dirty="0" smtClean="0"/>
              <a:t> апеллируют к чувству принадлежности к определенному сообществу - форумы, </a:t>
            </a:r>
            <a:r>
              <a:rPr lang="ru-RU" dirty="0" err="1" smtClean="0"/>
              <a:t>блоги</a:t>
            </a:r>
            <a:r>
              <a:rPr lang="ru-RU" dirty="0" smtClean="0"/>
              <a:t>, вики, </a:t>
            </a:r>
            <a:r>
              <a:rPr lang="ru-RU" dirty="0" err="1" smtClean="0"/>
              <a:t>видеохостинги</a:t>
            </a:r>
            <a:r>
              <a:rPr lang="ru-RU" dirty="0" smtClean="0"/>
              <a:t> — всё это суть формы </a:t>
            </a:r>
            <a:r>
              <a:rPr lang="ru-RU" dirty="0" err="1" smtClean="0"/>
              <a:t>соцмедиа</a:t>
            </a:r>
            <a:r>
              <a:rPr lang="ru-RU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Социальные сети;</a:t>
            </a:r>
          </a:p>
          <a:p>
            <a:pPr>
              <a:lnSpc>
                <a:spcPct val="80000"/>
              </a:lnSpc>
            </a:pPr>
            <a:r>
              <a:rPr lang="ru-RU" dirty="0" err="1" smtClean="0"/>
              <a:t>Блоги</a:t>
            </a:r>
            <a:r>
              <a:rPr lang="ru-RU" dirty="0" smtClean="0"/>
              <a:t> и </a:t>
            </a:r>
            <a:r>
              <a:rPr lang="ru-RU" dirty="0" err="1" smtClean="0"/>
              <a:t>микроблоги</a:t>
            </a:r>
            <a:r>
              <a:rPr lang="ru-RU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Форумы;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Сайты отзывов;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Фото и </a:t>
            </a:r>
            <a:r>
              <a:rPr lang="ru-RU" dirty="0" err="1" smtClean="0"/>
              <a:t>видеохостинги</a:t>
            </a:r>
            <a:r>
              <a:rPr lang="ru-RU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Сайты знакомств;</a:t>
            </a:r>
          </a:p>
          <a:p>
            <a:pPr>
              <a:lnSpc>
                <a:spcPct val="80000"/>
              </a:lnSpc>
            </a:pPr>
            <a:r>
              <a:rPr lang="ru-RU" dirty="0" err="1" smtClean="0"/>
              <a:t>Геосоциальные</a:t>
            </a:r>
            <a:r>
              <a:rPr lang="ru-RU" dirty="0" smtClean="0"/>
              <a:t> сервисы</a:t>
            </a:r>
          </a:p>
          <a:p>
            <a:endParaRPr lang="et-EE" dirty="0"/>
          </a:p>
        </p:txBody>
      </p:sp>
      <p:pic>
        <p:nvPicPr>
          <p:cNvPr id="7170" name="Picture 2" descr="http://1.bp.blogspot.com/-OhBqJZ1WjMk/UAqVUYvtaxI/AAAAAAAAAf0/WxL1j_VS3BA/s1600/blog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45024"/>
            <a:ext cx="4171950" cy="260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573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Роль СМИ  в  жизни города</vt:lpstr>
      <vt:lpstr>     Последняя активность: Бизнес:  Шайка подростков во главе с двумя девочками  терроризирует город.   Власть:  Организованной группы малолетних правонарушителей в Силламяэ нет.      </vt:lpstr>
      <vt:lpstr>Как альтернативное слово наше отзовётся?</vt:lpstr>
      <vt:lpstr> СМИ  стали ведущей четвертой властью </vt:lpstr>
      <vt:lpstr>Возможности СМИ</vt:lpstr>
      <vt:lpstr>Конституция ЭР 1992 г.выдержки статей</vt:lpstr>
      <vt:lpstr>Слайд 7</vt:lpstr>
      <vt:lpstr>Иная точка зрения</vt:lpstr>
      <vt:lpstr>Мир СМИ разнообразен</vt:lpstr>
      <vt:lpstr>www.molodezka.ee</vt:lpstr>
      <vt:lpstr> Печатное издание сайта  газета «Molodёжка» </vt:lpstr>
      <vt:lpstr>Публикации, которые помогли решить городские проблемы </vt:lpstr>
      <vt:lpstr>Публикации, которые помогли решить городские проблемы </vt:lpstr>
      <vt:lpstr>Публикации, которые помогли решить городские проблемы </vt:lpstr>
      <vt:lpstr>Обращение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медиа в активизации населения</dc:title>
  <dc:creator>Irina</dc:creator>
  <cp:lastModifiedBy>OLEG</cp:lastModifiedBy>
  <cp:revision>12</cp:revision>
  <dcterms:created xsi:type="dcterms:W3CDTF">2013-12-13T11:56:49Z</dcterms:created>
  <dcterms:modified xsi:type="dcterms:W3CDTF">2013-12-14T21:03:41Z</dcterms:modified>
</cp:coreProperties>
</file>