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  <p:sldMasterId id="2147483819" r:id="rId2"/>
  </p:sldMasterIdLst>
  <p:notesMasterIdLst>
    <p:notesMasterId r:id="rId8"/>
  </p:notesMasterIdLst>
  <p:sldIdLst>
    <p:sldId id="256" r:id="rId3"/>
    <p:sldId id="257" r:id="rId4"/>
    <p:sldId id="259" r:id="rId5"/>
    <p:sldId id="258" r:id="rId6"/>
    <p:sldId id="260" r:id="rId7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59068-0BFC-4A2B-BEE9-189EDBF7BF24}" type="datetimeFigureOut">
              <a:rPr lang="et-EE" smtClean="0"/>
              <a:pPr/>
              <a:t>22.12.2013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A0DF3-C8DD-47B7-B6D5-3CFCE302DE4F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A0DF3-C8DD-47B7-B6D5-3CFCE302DE4F}" type="slidenum">
              <a:rPr lang="et-EE" smtClean="0"/>
              <a:pPr/>
              <a:t>1</a:t>
            </a:fld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/>
          <p:nvPr/>
        </p:nvGrpSpPr>
        <p:grpSpPr>
          <a:xfrm>
            <a:off x="-1" y="6324600"/>
            <a:ext cx="9144001" cy="533400"/>
            <a:chOff x="-1" y="6324600"/>
            <a:chExt cx="12188826" cy="533400"/>
          </a:xfrm>
        </p:grpSpPr>
        <p:sp>
          <p:nvSpPr>
            <p:cNvPr id="12" name="Rectangle 11"/>
            <p:cNvSpPr/>
            <p:nvPr userDrawn="1"/>
          </p:nvSpPr>
          <p:spPr bwMode="auto">
            <a:xfrm>
              <a:off x="6856412" y="6324600"/>
              <a:ext cx="5332413" cy="533400"/>
            </a:xfrm>
            <a:prstGeom prst="rect">
              <a:avLst/>
            </a:prstGeom>
            <a:gradFill flip="none" rotWithShape="1">
              <a:gsLst>
                <a:gs pos="100000">
                  <a:schemeClr val="tx1"/>
                </a:gs>
                <a:gs pos="0">
                  <a:schemeClr val="lt1">
                    <a:shade val="675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pic>
          <p:nvPicPr>
            <p:cNvPr id="8" name="Picture 7" descr="white-bar.pn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H="1">
              <a:off x="-1" y="6324600"/>
              <a:ext cx="12188825" cy="5334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5" y="1905005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54" y="434499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" y="623888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44D5B50-2DC2-43F1-9121-7536B04EF79D}" type="datetimeFigureOut">
              <a:rPr lang="et-EE" smtClean="0"/>
              <a:pPr/>
              <a:t>22.12.2013</a:t>
            </a:fld>
            <a:endParaRPr lang="et-E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t-E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6219D1-73CC-4F44-8A6C-DA5BCB788A01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5B50-2DC2-43F1-9121-7536B04EF79D}" type="datetimeFigureOut">
              <a:rPr lang="et-EE" smtClean="0"/>
              <a:pPr/>
              <a:t>22.12.2013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19D1-73CC-4F44-8A6C-DA5BCB788A01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44D5B50-2DC2-43F1-9121-7536B04EF79D}" type="datetimeFigureOut">
              <a:rPr lang="et-EE" smtClean="0"/>
              <a:pPr/>
              <a:t>22.12.2013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6219D1-73CC-4F44-8A6C-DA5BCB788A01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5B50-2DC2-43F1-9121-7536B04EF79D}" type="datetimeFigureOut">
              <a:rPr lang="et-EE" smtClean="0"/>
              <a:pPr/>
              <a:t>22.12.2013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19D1-73CC-4F44-8A6C-DA5BCB788A01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5B50-2DC2-43F1-9121-7536B04EF79D}" type="datetimeFigureOut">
              <a:rPr lang="et-EE" smtClean="0"/>
              <a:pPr/>
              <a:t>22.12.2013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19D1-73CC-4F44-8A6C-DA5BCB788A01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5B50-2DC2-43F1-9121-7536B04EF79D}" type="datetimeFigureOut">
              <a:rPr lang="et-EE" smtClean="0"/>
              <a:pPr/>
              <a:t>22.12.2013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19D1-73CC-4F44-8A6C-DA5BCB788A01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5B50-2DC2-43F1-9121-7536B04EF79D}" type="datetimeFigureOut">
              <a:rPr lang="et-EE" smtClean="0"/>
              <a:pPr/>
              <a:t>22.12.2013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19D1-73CC-4F44-8A6C-DA5BCB788A01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5B50-2DC2-43F1-9121-7536B04EF79D}" type="datetimeFigureOut">
              <a:rPr lang="et-EE" smtClean="0"/>
              <a:pPr/>
              <a:t>22.12.2013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19D1-73CC-4F44-8A6C-DA5BCB788A01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5B50-2DC2-43F1-9121-7536B04EF79D}" type="datetimeFigureOut">
              <a:rPr lang="et-EE" smtClean="0"/>
              <a:pPr/>
              <a:t>22.12.2013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19D1-73CC-4F44-8A6C-DA5BCB788A01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4570" y="649805"/>
            <a:ext cx="6457856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 i="1">
                <a:gradFill flip="none" rotWithShape="1">
                  <a:gsLst>
                    <a:gs pos="0">
                      <a:srgbClr val="FFFFB9"/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2461" y="4645624"/>
            <a:ext cx="557427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86685" y="2355850"/>
            <a:ext cx="7425481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2000" b="1" i="0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  <p:grpSp>
        <p:nvGrpSpPr>
          <p:cNvPr id="4" name="Group 12"/>
          <p:cNvGrpSpPr/>
          <p:nvPr/>
        </p:nvGrpSpPr>
        <p:grpSpPr>
          <a:xfrm>
            <a:off x="-1" y="6324600"/>
            <a:ext cx="9144001" cy="533400"/>
            <a:chOff x="-1" y="6324600"/>
            <a:chExt cx="12188826" cy="533400"/>
          </a:xfrm>
        </p:grpSpPr>
        <p:sp>
          <p:nvSpPr>
            <p:cNvPr id="9" name="Rectangle 8"/>
            <p:cNvSpPr/>
            <p:nvPr userDrawn="1"/>
          </p:nvSpPr>
          <p:spPr bwMode="auto">
            <a:xfrm>
              <a:off x="6856412" y="6324600"/>
              <a:ext cx="5332413" cy="533400"/>
            </a:xfrm>
            <a:prstGeom prst="rect">
              <a:avLst/>
            </a:prstGeom>
            <a:gradFill flip="none" rotWithShape="1">
              <a:gsLst>
                <a:gs pos="100000">
                  <a:schemeClr val="tx1"/>
                </a:gs>
                <a:gs pos="0">
                  <a:schemeClr val="lt1">
                    <a:shade val="675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pic>
          <p:nvPicPr>
            <p:cNvPr id="10" name="Picture 9" descr="white-bar.pn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H="1">
              <a:off x="-1" y="6324600"/>
              <a:ext cx="12188825" cy="533400"/>
            </a:xfrm>
            <a:prstGeom prst="rect">
              <a:avLst/>
            </a:prstGeom>
          </p:spPr>
        </p:pic>
      </p:grp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5B50-2DC2-43F1-9121-7536B04EF79D}" type="datetimeFigureOut">
              <a:rPr lang="et-EE" smtClean="0"/>
              <a:pPr/>
              <a:t>22.12.2013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19D1-73CC-4F44-8A6C-DA5BCB788A01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5B50-2DC2-43F1-9121-7536B04EF79D}" type="datetimeFigureOut">
              <a:rPr lang="et-EE" smtClean="0"/>
              <a:pPr/>
              <a:t>22.12.2013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19D1-73CC-4F44-8A6C-DA5BCB788A01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buFontTx/>
              <a:buBlip>
                <a:blip r:embed="rId2"/>
              </a:buBlip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1" y="1411554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4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141156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1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6" y="141156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7054" y="228604"/>
            <a:ext cx="8375946" cy="7478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7054" y="1420818"/>
            <a:ext cx="8375946" cy="21280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kumimoji="0" lang="en-US" sz="5400" b="0" i="0" u="none" strike="noStrike" kern="1200" cap="none" spc="-150" normalizeH="0" baseline="0" noProof="0" dirty="0">
          <a:ln w="11430"/>
          <a:gradFill flip="none" rotWithShape="1">
            <a:gsLst>
              <a:gs pos="0">
                <a:srgbClr val="FFFFB9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uLnTx/>
          <a:uFillTx/>
          <a:latin typeface="+mj-lt"/>
          <a:ea typeface="+mn-ea"/>
          <a:cs typeface="+mn-cs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SzPct val="85000"/>
        <a:buFontTx/>
        <a:buBlip>
          <a:blip r:embed="rId14"/>
        </a:buBlip>
        <a:defRPr sz="2800" kern="1200">
          <a:solidFill>
            <a:schemeClr val="tx1"/>
          </a:solidFill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SzPct val="85000"/>
        <a:buFontTx/>
        <a:buBlip>
          <a:blip r:embed="rId14"/>
        </a:buBlip>
        <a:defRPr sz="2400" kern="1200">
          <a:solidFill>
            <a:schemeClr val="tx1"/>
          </a:solidFill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SzPct val="85000"/>
        <a:buFontTx/>
        <a:buBlip>
          <a:blip r:embed="rId14"/>
        </a:buBlip>
        <a:defRPr sz="2400" kern="1200">
          <a:solidFill>
            <a:schemeClr val="tx1"/>
          </a:solidFill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SzPct val="85000"/>
        <a:buFontTx/>
        <a:buBlip>
          <a:blip r:embed="rId14"/>
        </a:buBlip>
        <a:defRPr sz="2400" kern="1200">
          <a:solidFill>
            <a:schemeClr val="tx1"/>
          </a:solidFill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12/22/2013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t-EE" sz="3600" dirty="0" smtClean="0"/>
              <a:t>ÜMARLAUD – </a:t>
            </a:r>
            <a:r>
              <a:rPr lang="ru-RU" sz="3600" dirty="0" smtClean="0"/>
              <a:t>КРУГЛЫЙ СТОЛ</a:t>
            </a:r>
            <a:endParaRPr lang="et-EE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5124450"/>
            <a:ext cx="7488832" cy="533400"/>
          </a:xfrm>
        </p:spPr>
        <p:txBody>
          <a:bodyPr>
            <a:noAutofit/>
          </a:bodyPr>
          <a:lstStyle/>
          <a:p>
            <a:r>
              <a:rPr lang="en-GB" sz="1800" dirty="0" smtClean="0"/>
              <a:t>SILLAM</a:t>
            </a:r>
            <a:r>
              <a:rPr lang="et-EE" sz="1800" dirty="0" smtClean="0"/>
              <a:t>ÄE VABAÜHENDUSTE</a:t>
            </a:r>
            <a:r>
              <a:rPr lang="ru-RU" sz="1800" dirty="0" smtClean="0"/>
              <a:t> – ГРАЖДАНСКИХ ОБЪЕДИНЕНИЙ</a:t>
            </a:r>
          </a:p>
          <a:p>
            <a:endParaRPr lang="ru-RU" sz="1800" dirty="0" smtClean="0"/>
          </a:p>
          <a:p>
            <a:r>
              <a:rPr lang="ru-RU" sz="1800" b="1" i="1" dirty="0" smtClean="0"/>
              <a:t>Проект финансирует Фонд НКО Европейского экономического пространства при посредничестве Фонда Открытой Эстонии </a:t>
            </a:r>
            <a:r>
              <a:rPr lang="et-EE" sz="1800" dirty="0" smtClean="0"/>
              <a:t/>
            </a:r>
            <a:br>
              <a:rPr lang="et-EE" sz="1800" dirty="0" smtClean="0"/>
            </a:br>
            <a:endParaRPr lang="et-EE" sz="2800" dirty="0"/>
          </a:p>
        </p:txBody>
      </p:sp>
      <p:pic>
        <p:nvPicPr>
          <p:cNvPr id="54274" name="Picture 2" descr="http://www.sillamae.org.ru/foto/Sillamaeai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769792" cy="2831026"/>
          </a:xfrm>
          <a:prstGeom prst="rect">
            <a:avLst/>
          </a:prstGeom>
          <a:noFill/>
        </p:spPr>
      </p:pic>
      <p:pic>
        <p:nvPicPr>
          <p:cNvPr id="54276" name="Picture 4" descr="http://www.sscw.ee/public/Logod/Sponsors/AEF_EEA__Grant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1632438"/>
            <a:ext cx="5364088" cy="1220498"/>
          </a:xfrm>
          <a:prstGeom prst="rect">
            <a:avLst/>
          </a:prstGeom>
          <a:noFill/>
        </p:spPr>
      </p:pic>
      <p:pic>
        <p:nvPicPr>
          <p:cNvPr id="54278" name="Picture 6" descr="http://www.sscw.ee/extensions/vabatahtlikud_design/images/SSCW_2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0"/>
            <a:ext cx="3816424" cy="190821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ПРОГРАММА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1208"/>
            <a:ext cx="8229600" cy="545016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11.30 - 12.00 Кофе, регистрация</a:t>
            </a:r>
            <a:endParaRPr lang="et-EE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12.00 - 12.05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Приветственный слова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Горуправа Силламяэ и СОЗД (под утверждением)</a:t>
            </a:r>
            <a:endParaRPr lang="et-EE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12.05 - 12.</a:t>
            </a:r>
            <a:r>
              <a:rPr lang="et-EE" sz="3200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Вступительная речь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"Гражданское общество сегодня и завтра в Силламяэ "</a:t>
            </a:r>
            <a:endParaRPr lang="et-EE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12.</a:t>
            </a:r>
            <a:r>
              <a:rPr lang="et-EE" sz="3200" dirty="0" smtClean="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- 13</a:t>
            </a:r>
            <a:r>
              <a:rPr lang="et-EE" sz="3200" dirty="0" smtClean="0">
                <a:latin typeface="Times New Roman" pitchFamily="18" charset="0"/>
                <a:cs typeface="Times New Roman" pitchFamily="18" charset="0"/>
              </a:rPr>
              <a:t>.15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Круг обсуждения: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t-EE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t-EE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"Как наладить свою жизнь?"</a:t>
            </a:r>
            <a:endParaRPr lang="et-EE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ПРОГРАММА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124744"/>
            <a:ext cx="8147248" cy="4896544"/>
          </a:xfrm>
        </p:spPr>
        <p:txBody>
          <a:bodyPr>
            <a:normAutofit fontScale="70000" lnSpcReduction="20000"/>
          </a:bodyPr>
          <a:lstStyle/>
          <a:p>
            <a:endParaRPr lang="et-EE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13.</a:t>
            </a:r>
            <a:r>
              <a:rPr lang="et-EE" sz="2800" dirty="0" smtClean="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- 14.</a:t>
            </a:r>
            <a:r>
              <a:rPr lang="et-EE" sz="2800" dirty="0" smtClean="0"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Интересные практики из самой жизни: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t-EE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НКО Силламяэское Общество Защиты Детей "Проекты: 2010-2013"</a:t>
            </a:r>
            <a:endParaRPr lang="et-EE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НКО Клуб Тхэквондо KWON, Дмитрий Веремеенко Проект:"Развитие Тхэквондо  в Силламяэ" </a:t>
            </a:r>
            <a:endParaRPr lang="et-EE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Силламяэский Молодежный Центр по интересам «Улей», Ирина Мелякова "Успешная проектная работа и сотрудничество с городом ". </a:t>
            </a:r>
            <a:endParaRPr lang="et-EE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НКО Милосердие, Николай Дежин "От проблем до их решений "</a:t>
            </a:r>
            <a:endParaRPr lang="et-EE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НКО Общество развития общины,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ветлана Сажина" Летняя польза волонтеров"</a:t>
            </a:r>
            <a:endParaRPr lang="et-EE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НКО  Союз защиты детей, центр "Заметь ребенка", Ирина Голикова "От идеи к творчеству"</a:t>
            </a:r>
            <a:endParaRPr lang="et-EE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НКО Lead, Оксана Соболь "Успешный опыт сотрудничества Нарвских НКО"</a:t>
            </a:r>
            <a:endParaRPr lang="et-EE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НКО Союз гражданских инициатив, Олег Култаев "Роль медии в активизации населения"</a:t>
            </a:r>
            <a:endParaRPr lang="et-EE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t-EE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ПРОГРАММА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14.</a:t>
            </a:r>
            <a:r>
              <a:rPr lang="et-EE" sz="2800" dirty="0" smtClean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- 15.</a:t>
            </a:r>
            <a:r>
              <a:rPr lang="et-EE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Праздничный обед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t-EE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15.</a:t>
            </a:r>
            <a:r>
              <a:rPr lang="et-EE" sz="2800" dirty="0" smtClean="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- 1</a:t>
            </a:r>
            <a:r>
              <a:rPr lang="et-EE" sz="28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t-EE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0 Открытый микрофон или время хороших мыслей. Обратная связь организаций.</a:t>
            </a:r>
            <a:endParaRPr lang="et-EE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15.30 - 16.00 Знакомство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 программой развития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Силламяэского Общества Защиты Детей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2014-2017</a:t>
            </a:r>
            <a:endParaRPr lang="et-EE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16.00 </a:t>
            </a:r>
            <a:r>
              <a:rPr lang="et-EE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Итоги дня и заключительные слова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t-EE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t-E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Итоги дня и заключительные слова</a:t>
            </a:r>
            <a:endParaRPr lang="et-EE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t-EE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Ирина Голикова</a:t>
            </a: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Руководитель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проекта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Theme2">
  <a:themeElements>
    <a:clrScheme name="Custom 1">
      <a:dk1>
        <a:srgbClr val="000000"/>
      </a:dk1>
      <a:lt1>
        <a:srgbClr val="FFFFFF"/>
      </a:lt1>
      <a:dk2>
        <a:srgbClr val="1F733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22</TotalTime>
  <Words>248</Words>
  <Application>Microsoft Office PowerPoint</Application>
  <PresentationFormat>On-screen Show (4:3)</PresentationFormat>
  <Paragraphs>32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Theme2</vt:lpstr>
      <vt:lpstr>Origin</vt:lpstr>
      <vt:lpstr>ÜMARLAUD – КРУГЛЫЙ СТОЛ</vt:lpstr>
      <vt:lpstr>ПРОГРАММА</vt:lpstr>
      <vt:lpstr>ПРОГРАММА</vt:lpstr>
      <vt:lpstr>ПРОГРАММА</vt:lpstr>
      <vt:lpstr>Slide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ÜMARLAUD – КРУГЛЫЙ СТОЛ</dc:title>
  <dc:creator>hp</dc:creator>
  <cp:lastModifiedBy>hp</cp:lastModifiedBy>
  <cp:revision>4</cp:revision>
  <dcterms:created xsi:type="dcterms:W3CDTF">2013-12-15T09:41:55Z</dcterms:created>
  <dcterms:modified xsi:type="dcterms:W3CDTF">2013-12-22T17:10:13Z</dcterms:modified>
</cp:coreProperties>
</file>