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1" r:id="rId2"/>
  </p:sldMasterIdLst>
  <p:handoutMasterIdLst>
    <p:handoutMasterId r:id="rId13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735763" cy="9799638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13B3B-91A0-41DA-83F3-736235B6CB09}" type="datetimeFigureOut">
              <a:rPr lang="et-EE" smtClean="0"/>
              <a:t>15.12.2013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07513"/>
            <a:ext cx="29194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63" y="9307513"/>
            <a:ext cx="2919412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3EAE63-31A7-4A01-A71A-C1ED80AC23D0}" type="slidenum">
              <a:rPr lang="et-EE" smtClean="0"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2"/>
          <p:cNvGrpSpPr/>
          <p:nvPr/>
        </p:nvGrpSpPr>
        <p:grpSpPr>
          <a:xfrm>
            <a:off x="-1" y="6324600"/>
            <a:ext cx="9144001" cy="533400"/>
            <a:chOff x="-1" y="6324600"/>
            <a:chExt cx="12188826" cy="533400"/>
          </a:xfrm>
        </p:grpSpPr>
        <p:sp>
          <p:nvSpPr>
            <p:cNvPr id="12" name="Rectangle 11"/>
            <p:cNvSpPr/>
            <p:nvPr userDrawn="1"/>
          </p:nvSpPr>
          <p:spPr bwMode="auto">
            <a:xfrm>
              <a:off x="6856412" y="6324600"/>
              <a:ext cx="5332413" cy="533400"/>
            </a:xfrm>
            <a:prstGeom prst="rect">
              <a:avLst/>
            </a:prstGeom>
            <a:gradFill flip="none" rotWithShape="1">
              <a:gsLst>
                <a:gs pos="100000">
                  <a:schemeClr val="tx1"/>
                </a:gs>
                <a:gs pos="0">
                  <a:schemeClr val="lt1">
                    <a:shade val="675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en-US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pic>
          <p:nvPicPr>
            <p:cNvPr id="8" name="Picture 7" descr="white-bar.pn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 flipH="1">
              <a:off x="-1" y="6324600"/>
              <a:ext cx="12188825" cy="5334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5" y="1905005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54" y="434499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" y="623888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12/15/2013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12/15/2013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12/15/2013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12/15/2013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54570" y="649805"/>
            <a:ext cx="6457856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 i="1">
                <a:gradFill flip="none" rotWithShape="1">
                  <a:gsLst>
                    <a:gs pos="0">
                      <a:srgbClr val="FFFFB9"/>
                    </a:gs>
                    <a:gs pos="100000">
                      <a:schemeClr val="accent1">
                        <a:lumMod val="60000"/>
                        <a:lumOff val="40000"/>
                      </a:schemeClr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2461" y="4645624"/>
            <a:ext cx="557427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986685" y="2355850"/>
            <a:ext cx="7425481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2000" b="1" i="0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  <p:grpSp>
        <p:nvGrpSpPr>
          <p:cNvPr id="4" name="Group 12"/>
          <p:cNvGrpSpPr/>
          <p:nvPr/>
        </p:nvGrpSpPr>
        <p:grpSpPr>
          <a:xfrm>
            <a:off x="-1" y="6324600"/>
            <a:ext cx="9144001" cy="533400"/>
            <a:chOff x="-1" y="6324600"/>
            <a:chExt cx="12188826" cy="533400"/>
          </a:xfrm>
        </p:grpSpPr>
        <p:sp>
          <p:nvSpPr>
            <p:cNvPr id="9" name="Rectangle 8"/>
            <p:cNvSpPr/>
            <p:nvPr userDrawn="1"/>
          </p:nvSpPr>
          <p:spPr bwMode="auto">
            <a:xfrm>
              <a:off x="6856412" y="6324600"/>
              <a:ext cx="5332413" cy="533400"/>
            </a:xfrm>
            <a:prstGeom prst="rect">
              <a:avLst/>
            </a:prstGeom>
            <a:gradFill flip="none" rotWithShape="1">
              <a:gsLst>
                <a:gs pos="100000">
                  <a:schemeClr val="tx1"/>
                </a:gs>
                <a:gs pos="0">
                  <a:schemeClr val="lt1">
                    <a:shade val="675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en-US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pic>
          <p:nvPicPr>
            <p:cNvPr id="10" name="Picture 9" descr="white-bar.pn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 flipH="1">
              <a:off x="-1" y="6324600"/>
              <a:ext cx="12188825" cy="533400"/>
            </a:xfrm>
            <a:prstGeom prst="rect">
              <a:avLst/>
            </a:prstGeom>
          </p:spPr>
        </p:pic>
      </p:grp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buFontTx/>
              <a:buBlip>
                <a:blip r:embed="rId2"/>
              </a:buBlip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1" y="1411554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4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1" y="1411562"/>
            <a:ext cx="41148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1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6" y="1411562"/>
            <a:ext cx="411701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7054" y="228604"/>
            <a:ext cx="8375946" cy="7478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7054" y="1420818"/>
            <a:ext cx="8375946" cy="21280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kumimoji="0" lang="en-US" sz="5400" b="0" i="0" u="none" strike="noStrike" kern="1200" cap="none" spc="-150" normalizeH="0" baseline="0" noProof="0" dirty="0">
          <a:ln w="11430"/>
          <a:gradFill flip="none" rotWithShape="1">
            <a:gsLst>
              <a:gs pos="0">
                <a:srgbClr val="FFFFB9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uLnTx/>
          <a:uFillTx/>
          <a:latin typeface="+mj-lt"/>
          <a:ea typeface="+mn-ea"/>
          <a:cs typeface="+mn-cs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3200" kern="1200">
          <a:solidFill>
            <a:schemeClr val="tx1"/>
          </a:solidFill>
          <a:effectLst>
            <a:outerShdw blurRad="63500" dist="38100" dir="2700000" algn="tl" rotWithShape="0">
              <a:prstClr val="black">
                <a:alpha val="20000"/>
              </a:prstClr>
            </a:outerShdw>
          </a:effectLst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SzPct val="85000"/>
        <a:buFontTx/>
        <a:buBlip>
          <a:blip r:embed="rId14"/>
        </a:buBlip>
        <a:defRPr sz="2800" kern="1200">
          <a:solidFill>
            <a:schemeClr val="tx1"/>
          </a:solidFill>
          <a:effectLst>
            <a:outerShdw blurRad="63500" dist="38100" dir="2700000" algn="tl" rotWithShape="0">
              <a:prstClr val="black">
                <a:alpha val="20000"/>
              </a:prstClr>
            </a:outerShdw>
          </a:effectLst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SzPct val="85000"/>
        <a:buFontTx/>
        <a:buBlip>
          <a:blip r:embed="rId14"/>
        </a:buBlip>
        <a:defRPr sz="2400" kern="1200">
          <a:solidFill>
            <a:schemeClr val="tx1"/>
          </a:solidFill>
          <a:effectLst>
            <a:outerShdw blurRad="63500" dist="38100" dir="2700000" algn="tl" rotWithShape="0">
              <a:prstClr val="black">
                <a:alpha val="20000"/>
              </a:prstClr>
            </a:outerShdw>
          </a:effectLst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SzPct val="85000"/>
        <a:buFontTx/>
        <a:buBlip>
          <a:blip r:embed="rId14"/>
        </a:buBlip>
        <a:defRPr sz="2400" kern="1200">
          <a:solidFill>
            <a:schemeClr val="tx1"/>
          </a:solidFill>
          <a:effectLst>
            <a:outerShdw blurRad="63500" dist="38100" dir="2700000" algn="tl" rotWithShape="0">
              <a:prstClr val="black">
                <a:alpha val="20000"/>
              </a:prstClr>
            </a:outerShdw>
          </a:effectLst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SzPct val="85000"/>
        <a:buFontTx/>
        <a:buBlip>
          <a:blip r:embed="rId14"/>
        </a:buBlip>
        <a:defRPr sz="2400" kern="1200">
          <a:solidFill>
            <a:schemeClr val="tx1"/>
          </a:solidFill>
          <a:effectLst>
            <a:outerShdw blurRad="63500" dist="38100" dir="2700000" algn="tl" rotWithShape="0">
              <a:prstClr val="black">
                <a:alpha val="20000"/>
              </a:prstClr>
            </a:outerShdw>
          </a:effectLst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12/15/2013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115616" y="692696"/>
            <a:ext cx="7723584" cy="1752600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/>
              <a:t>Программа развития Силламяэского общества защиты детей </a:t>
            </a:r>
            <a:endParaRPr lang="en-GB" sz="5400" dirty="0" smtClean="0"/>
          </a:p>
          <a:p>
            <a:pPr algn="ctr"/>
            <a:r>
              <a:rPr lang="et-EE" sz="5400" dirty="0" smtClean="0"/>
              <a:t> </a:t>
            </a:r>
            <a:r>
              <a:rPr lang="et-EE" sz="5400" dirty="0" smtClean="0"/>
              <a:t>2014-2017</a:t>
            </a:r>
            <a:endParaRPr lang="et-EE" sz="5400" dirty="0"/>
          </a:p>
        </p:txBody>
      </p:sp>
      <p:pic>
        <p:nvPicPr>
          <p:cNvPr id="1026" name="Picture 2" descr="SSCW_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4149080"/>
            <a:ext cx="47625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alkiri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890080" cy="1143000"/>
          </a:xfrm>
        </p:spPr>
        <p:txBody>
          <a:bodyPr>
            <a:normAutofit/>
          </a:bodyPr>
          <a:lstStyle/>
          <a:p>
            <a:r>
              <a:rPr lang="et-EE" sz="3600" dirty="0" smtClean="0"/>
              <a:t>Цели </a:t>
            </a:r>
            <a:r>
              <a:rPr lang="ru-RU" sz="3600" dirty="0" smtClean="0"/>
              <a:t>развития деятельности до 2017</a:t>
            </a:r>
            <a:endParaRPr lang="et-EE" sz="3600" dirty="0"/>
          </a:p>
        </p:txBody>
      </p:sp>
      <p:sp>
        <p:nvSpPr>
          <p:cNvPr id="5" name="Sisu kohatäide 2"/>
          <p:cNvSpPr>
            <a:spLocks noGrp="1"/>
          </p:cNvSpPr>
          <p:nvPr>
            <p:ph idx="1"/>
          </p:nvPr>
        </p:nvSpPr>
        <p:spPr>
          <a:xfrm>
            <a:off x="930392" y="1268760"/>
            <a:ext cx="8106104" cy="5589240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/>
              <a:t>Цель 4. Участие в деятельности, направленной на развитие гражданского общества в рамках деятельности комиссии EKAKI и вовлечение русскоязычной части общества в эстонское гражданское </a:t>
            </a:r>
            <a:r>
              <a:rPr lang="ru-RU" sz="2400" b="1" dirty="0" smtClean="0"/>
              <a:t>общество</a:t>
            </a:r>
            <a:r>
              <a:rPr lang="ru-RU" sz="2400" b="1" dirty="0" smtClean="0"/>
              <a:t>:</a:t>
            </a:r>
            <a:r>
              <a:rPr lang="ru-RU" sz="2400" b="1" dirty="0" smtClean="0"/>
              <a:t> </a:t>
            </a:r>
            <a:endParaRPr lang="ru-RU" sz="2400" b="1" dirty="0" smtClean="0"/>
          </a:p>
          <a:p>
            <a:pPr lvl="1"/>
            <a:r>
              <a:rPr lang="ru-RU" sz="1800" dirty="0" smtClean="0"/>
              <a:t>Участие </a:t>
            </a:r>
            <a:r>
              <a:rPr lang="ru-RU" sz="1800" dirty="0" smtClean="0"/>
              <a:t>в деятельности  общей комиссии по концепции развития эстонского гражданского общества (EKAK)на правах активного члена </a:t>
            </a:r>
          </a:p>
          <a:p>
            <a:pPr lvl="1"/>
            <a:r>
              <a:rPr lang="ru-RU" sz="1800" dirty="0" smtClean="0"/>
              <a:t>Развитие </a:t>
            </a:r>
            <a:r>
              <a:rPr lang="ru-RU" sz="1800" dirty="0" smtClean="0"/>
              <a:t>проектной деятельности для вовлечения русскоязычной части населения в эстонское гражданское общество и улучшение и заметное изменение восприятия русскоязычной общины  в эстонском обществе </a:t>
            </a:r>
          </a:p>
          <a:p>
            <a:pPr lvl="1"/>
            <a:r>
              <a:rPr lang="ru-RU" sz="1800" dirty="0" smtClean="0"/>
              <a:t>Создание </a:t>
            </a:r>
            <a:r>
              <a:rPr lang="ru-RU" sz="1800" dirty="0" smtClean="0"/>
              <a:t>и перевод информации о гражданском обществе на русском языке и её распространение среди принимающих участие в деятельности организации и партнёров </a:t>
            </a:r>
          </a:p>
          <a:p>
            <a:endParaRPr lang="et-EE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115616" y="548680"/>
            <a:ext cx="7655866" cy="8640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 </a:t>
            </a:r>
            <a:r>
              <a:rPr lang="et-EE" dirty="0" smtClean="0"/>
              <a:t>Силламяэско</a:t>
            </a:r>
            <a:r>
              <a:rPr lang="ru-RU" dirty="0" smtClean="0"/>
              <a:t>м</a:t>
            </a:r>
            <a:r>
              <a:rPr lang="et-EE" dirty="0" smtClean="0"/>
              <a:t> обществ</a:t>
            </a:r>
            <a:r>
              <a:rPr lang="ru-RU" dirty="0" smtClean="0"/>
              <a:t>е</a:t>
            </a:r>
            <a:r>
              <a:rPr lang="et-EE" dirty="0" smtClean="0"/>
              <a:t> защиты детей 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971600" y="1772915"/>
            <a:ext cx="7920880" cy="4464397"/>
          </a:xfrm>
        </p:spPr>
        <p:txBody>
          <a:bodyPr>
            <a:normAutofit fontScale="92500" lnSpcReduction="20000"/>
          </a:bodyPr>
          <a:lstStyle/>
          <a:p>
            <a:r>
              <a:rPr lang="et-EE" dirty="0" smtClean="0"/>
              <a:t>Силламяэское общество защиты детей  (СОЗД)</a:t>
            </a:r>
            <a:r>
              <a:rPr lang="ru-RU" dirty="0" smtClean="0"/>
              <a:t> – это некоммерческая организация, которая начинает отсчёт своей деятельности с</a:t>
            </a:r>
            <a:r>
              <a:rPr lang="et-EE" dirty="0" smtClean="0"/>
              <a:t> 8.12.1989</a:t>
            </a:r>
            <a:r>
              <a:rPr lang="ru-RU" dirty="0" smtClean="0"/>
              <a:t> года</a:t>
            </a:r>
            <a:r>
              <a:rPr lang="et-EE" dirty="0" smtClean="0"/>
              <a:t>.</a:t>
            </a:r>
            <a:r>
              <a:rPr lang="ru-RU" dirty="0" smtClean="0"/>
              <a:t> Деятельность общества зиждится на гражданской инициативе, кроме того, вся деятельность производится в общественных интересах. Силламяэское общество защиты детей является правоприемником Объединения многодетных семей Эстонии</a:t>
            </a:r>
            <a:endParaRPr lang="et-E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Цель работы общества 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899592" y="1412874"/>
            <a:ext cx="7863408" cy="4968453"/>
          </a:xfrm>
        </p:spPr>
        <p:txBody>
          <a:bodyPr>
            <a:normAutofit fontScale="70000" lnSpcReduction="20000"/>
          </a:bodyPr>
          <a:lstStyle/>
          <a:p>
            <a:r>
              <a:rPr lang="et-EE" dirty="0" smtClean="0"/>
              <a:t>Цель работы общества – включиться в работу по </a:t>
            </a:r>
            <a:r>
              <a:rPr lang="et-EE" b="1" dirty="0" smtClean="0"/>
              <a:t>осуществлению детских и молодёжных программ</a:t>
            </a:r>
            <a:r>
              <a:rPr lang="et-EE" dirty="0" smtClean="0"/>
              <a:t>; </a:t>
            </a:r>
            <a:endParaRPr lang="ru-RU" dirty="0" smtClean="0"/>
          </a:p>
          <a:p>
            <a:r>
              <a:rPr lang="et-EE" dirty="0" smtClean="0"/>
              <a:t>информирование о правах детей как взрослых, так и детей; </a:t>
            </a:r>
            <a:endParaRPr lang="ru-RU" dirty="0" smtClean="0"/>
          </a:p>
          <a:p>
            <a:r>
              <a:rPr lang="et-EE" dirty="0" smtClean="0"/>
              <a:t>поддержание разностороннего развития детей и молодёжи, так, чтобы они были лучше подготовлены к жизни; </a:t>
            </a:r>
            <a:endParaRPr lang="ru-RU" dirty="0" smtClean="0"/>
          </a:p>
          <a:p>
            <a:r>
              <a:rPr lang="et-EE" dirty="0" smtClean="0"/>
              <a:t>творческий подход и разработка новых методов работы; </a:t>
            </a:r>
            <a:endParaRPr lang="ru-RU" dirty="0" smtClean="0"/>
          </a:p>
          <a:p>
            <a:r>
              <a:rPr lang="et-EE" dirty="0" smtClean="0"/>
              <a:t>создание ориентированной на предотвращение возможных </a:t>
            </a:r>
            <a:r>
              <a:rPr lang="ru-RU" b="1" dirty="0" smtClean="0"/>
              <a:t>проблем </a:t>
            </a:r>
            <a:r>
              <a:rPr lang="et-EE" dirty="0" smtClean="0"/>
              <a:t>системы</a:t>
            </a:r>
            <a:r>
              <a:rPr lang="ru-RU" dirty="0" smtClean="0"/>
              <a:t> и </a:t>
            </a:r>
            <a:r>
              <a:rPr lang="ru-RU" b="1" dirty="0" smtClean="0"/>
              <a:t>совместная деятельность</a:t>
            </a:r>
            <a:r>
              <a:rPr lang="ru-RU" dirty="0" smtClean="0"/>
              <a:t>, направленная на её воплощение</a:t>
            </a:r>
            <a:r>
              <a:rPr lang="et-EE" dirty="0" smtClean="0"/>
              <a:t>;</a:t>
            </a:r>
            <a:r>
              <a:rPr lang="ru-RU" dirty="0" smtClean="0"/>
              <a:t> </a:t>
            </a:r>
          </a:p>
          <a:p>
            <a:r>
              <a:rPr lang="ru-RU" b="1" dirty="0" smtClean="0"/>
              <a:t>налаживание связей и установление партнёрских отношений</a:t>
            </a:r>
            <a:r>
              <a:rPr lang="ru-RU" dirty="0" smtClean="0"/>
              <a:t> с другими молодёжными организациями как в Эстонии, так и в других странах, а также отстаивание интересов членов Общества</a:t>
            </a:r>
            <a:r>
              <a:rPr lang="et-EE" dirty="0" smtClean="0"/>
              <a:t>.</a:t>
            </a:r>
            <a:endParaRPr lang="et-EE" dirty="0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СОЗД</a:t>
            </a:r>
            <a:r>
              <a:rPr lang="et-EE" dirty="0" smtClean="0"/>
              <a:t> действует следующим образом</a:t>
            </a:r>
            <a:r>
              <a:rPr lang="ru-RU" dirty="0" smtClean="0"/>
              <a:t>: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1403648" y="1580728"/>
            <a:ext cx="7498080" cy="4800600"/>
          </a:xfrm>
        </p:spPr>
        <p:txBody>
          <a:bodyPr>
            <a:noAutofit/>
          </a:bodyPr>
          <a:lstStyle/>
          <a:p>
            <a:r>
              <a:rPr lang="et-EE" sz="2000" dirty="0" smtClean="0">
                <a:latin typeface="Gill Sans MT (Body)"/>
              </a:rPr>
              <a:t>делится своими предложениями не только с представителями государственной власти</a:t>
            </a:r>
            <a:r>
              <a:rPr lang="ru-RU" sz="2000" dirty="0" smtClean="0">
                <a:latin typeface="Gill Sans MT (Body)"/>
              </a:rPr>
              <a:t>, но и с органами местного самоуправления</a:t>
            </a:r>
            <a:r>
              <a:rPr lang="et-EE" sz="2000" dirty="0" smtClean="0">
                <a:latin typeface="Gill Sans MT (Body)"/>
              </a:rPr>
              <a:t>;</a:t>
            </a:r>
          </a:p>
          <a:p>
            <a:r>
              <a:rPr lang="ru-RU" sz="2000" dirty="0" smtClean="0">
                <a:latin typeface="Gill Sans MT (Body)"/>
              </a:rPr>
              <a:t>заключает </a:t>
            </a:r>
            <a:r>
              <a:rPr lang="ru-RU" sz="2000" dirty="0" smtClean="0">
                <a:latin typeface="Gill Sans MT (Body)"/>
              </a:rPr>
              <a:t>договоры как с юридическими, так и с физическими лицами</a:t>
            </a:r>
            <a:r>
              <a:rPr lang="et-EE" sz="2000" dirty="0" smtClean="0">
                <a:latin typeface="Gill Sans MT (Body)"/>
              </a:rPr>
              <a:t>;</a:t>
            </a:r>
            <a:endParaRPr lang="ru-RU" sz="2000" dirty="0" smtClean="0">
              <a:latin typeface="Gill Sans MT (Body)"/>
            </a:endParaRPr>
          </a:p>
          <a:p>
            <a:r>
              <a:rPr lang="et-EE" sz="2000" dirty="0" smtClean="0">
                <a:latin typeface="Gill Sans MT (Body)"/>
              </a:rPr>
              <a:t>организует культурные мероприятия и образовательные курсы, семинары, лагеря, проводит различные обучения, конференции, оказывает консультационные и другие услуги, в основе которых лежит неформальные методы и творческий подход</a:t>
            </a:r>
            <a:r>
              <a:rPr lang="et-EE" sz="2000" dirty="0" smtClean="0">
                <a:latin typeface="Gill Sans MT (Body)"/>
              </a:rPr>
              <a:t>;</a:t>
            </a:r>
            <a:endParaRPr lang="ru-RU" sz="2000" dirty="0" smtClean="0">
              <a:latin typeface="Gill Sans MT (Body)"/>
            </a:endParaRPr>
          </a:p>
          <a:p>
            <a:r>
              <a:rPr lang="et-EE" sz="2000" dirty="0" smtClean="0">
                <a:latin typeface="Gill Sans MT (Body)"/>
              </a:rPr>
              <a:t>выплачивает стипендии ходатаям, не являющимся членами Общества.  </a:t>
            </a:r>
          </a:p>
          <a:p>
            <a:endParaRPr lang="et-EE" sz="2000" dirty="0">
              <a:latin typeface="Gill Sans MT (Body)"/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</a:t>
            </a:r>
            <a:r>
              <a:rPr lang="et-EE" dirty="0" smtClean="0"/>
              <a:t>рограммы</a:t>
            </a:r>
            <a:r>
              <a:rPr lang="ru-RU" dirty="0" smtClean="0"/>
              <a:t> СОЗД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Программа активного гражданина</a:t>
            </a:r>
          </a:p>
          <a:p>
            <a:r>
              <a:rPr lang="ru-RU" dirty="0" smtClean="0"/>
              <a:t>Программа гендерного равенства</a:t>
            </a:r>
          </a:p>
          <a:p>
            <a:r>
              <a:rPr lang="ru-RU" dirty="0" smtClean="0"/>
              <a:t>Интеграционная программа </a:t>
            </a:r>
          </a:p>
          <a:p>
            <a:r>
              <a:rPr lang="ru-RU" dirty="0" smtClean="0"/>
              <a:t>Программа вовлечения молодёжи и совместного руководства (co-management)</a:t>
            </a:r>
          </a:p>
          <a:p>
            <a:r>
              <a:rPr lang="ru-RU" dirty="0" smtClean="0"/>
              <a:t>Программа устойчивоого развития </a:t>
            </a:r>
          </a:p>
          <a:p>
            <a:r>
              <a:rPr lang="ru-RU" dirty="0" smtClean="0"/>
              <a:t>Программа развития волонтёрской деятельности</a:t>
            </a:r>
          </a:p>
          <a:p>
            <a:r>
              <a:rPr lang="ru-RU" dirty="0" smtClean="0"/>
              <a:t>Программа прав ребёнка</a:t>
            </a:r>
          </a:p>
          <a:p>
            <a:r>
              <a:rPr lang="ru-RU" dirty="0" smtClean="0"/>
              <a:t>Открытие и развитие центра „Заметь ребёнка“</a:t>
            </a:r>
          </a:p>
          <a:p>
            <a:endParaRPr lang="et-EE" dirty="0" smtClean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Миссия и видение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1043608" y="1447800"/>
            <a:ext cx="7498080" cy="48006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 smtClean="0"/>
              <a:t>Миссия</a:t>
            </a:r>
            <a:r>
              <a:rPr lang="ru-RU" dirty="0" smtClean="0"/>
              <a:t>: защищать права детей и поддерживать молодёжь.</a:t>
            </a:r>
          </a:p>
          <a:p>
            <a:pPr algn="just">
              <a:buNone/>
            </a:pPr>
            <a:r>
              <a:rPr lang="ru-RU" dirty="0" smtClean="0"/>
              <a:t> </a:t>
            </a:r>
          </a:p>
          <a:p>
            <a:pPr algn="just"/>
            <a:r>
              <a:rPr lang="ru-RU" dirty="0" smtClean="0"/>
              <a:t>До 2017 года Силламяэское общество защиты детей занимает следующую позицию:</a:t>
            </a:r>
          </a:p>
          <a:p>
            <a:pPr algn="just"/>
            <a:r>
              <a:rPr lang="ru-RU" b="1" dirty="0" smtClean="0"/>
              <a:t>Видение</a:t>
            </a:r>
            <a:r>
              <a:rPr lang="ru-RU" dirty="0" smtClean="0"/>
              <a:t>: справедливое общество в котором </a:t>
            </a:r>
            <a:r>
              <a:rPr lang="ru-RU" b="1" dirty="0" smtClean="0"/>
              <a:t>учитываются интересы всех его слоёв</a:t>
            </a:r>
            <a:r>
              <a:rPr lang="ru-RU" dirty="0" smtClean="0"/>
              <a:t>, а к </a:t>
            </a:r>
            <a:r>
              <a:rPr lang="ru-RU" b="1" dirty="0" smtClean="0"/>
              <a:t>детям и молодёжи относятся как к полноправным членам общества.</a:t>
            </a:r>
            <a:r>
              <a:rPr lang="ru-RU" dirty="0" smtClean="0"/>
              <a:t> Силламяэское общество защиты детей является </a:t>
            </a:r>
            <a:r>
              <a:rPr lang="ru-RU" b="1" dirty="0" smtClean="0"/>
              <a:t>значительным и компетентным партнёром, </a:t>
            </a:r>
            <a:r>
              <a:rPr lang="ru-RU" dirty="0" smtClean="0"/>
              <a:t>который участвует в </a:t>
            </a:r>
            <a:r>
              <a:rPr lang="ru-RU" b="1" dirty="0" smtClean="0"/>
              <a:t>воплощении общественных целей, </a:t>
            </a:r>
            <a:r>
              <a:rPr lang="ru-RU" dirty="0" smtClean="0"/>
              <a:t>который действует во имя их достижения, чтобы создать </a:t>
            </a:r>
            <a:r>
              <a:rPr lang="ru-RU" b="1" dirty="0" smtClean="0"/>
              <a:t>справедливое и учитывающее интересы всех его слоёв а к детям и молодёжи относятся как к полноправным членам общества. 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et-EE" dirty="0" smtClean="0"/>
          </a:p>
          <a:p>
            <a:pPr algn="just"/>
            <a:endParaRPr lang="et-EE" dirty="0" smtClean="0"/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Autofit/>
          </a:bodyPr>
          <a:lstStyle/>
          <a:p>
            <a:r>
              <a:rPr lang="et-EE" sz="3600" dirty="0" smtClean="0"/>
              <a:t>Цели </a:t>
            </a:r>
            <a:r>
              <a:rPr lang="ru-RU" sz="3600" dirty="0" smtClean="0"/>
              <a:t>развития деятельности до 2017</a:t>
            </a:r>
            <a:endParaRPr lang="et-EE" sz="3600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5149552"/>
          </a:xfrm>
        </p:spPr>
        <p:txBody>
          <a:bodyPr>
            <a:normAutofit fontScale="92500" lnSpcReduction="10000"/>
          </a:bodyPr>
          <a:lstStyle/>
          <a:p>
            <a:r>
              <a:rPr lang="ru-RU" sz="2800" b="1" u="sng" dirty="0" smtClean="0"/>
              <a:t>Цель 1: Деятельность Силламяэского общества защиты детей широкая и охватывает большое количество людей, организаций и учреждений: </a:t>
            </a:r>
          </a:p>
          <a:p>
            <a:pPr lvl="1"/>
            <a:r>
              <a:rPr lang="ru-RU" sz="2400" dirty="0" smtClean="0"/>
              <a:t>Деятельность постоянная, направленное развитие</a:t>
            </a:r>
          </a:p>
          <a:p>
            <a:pPr lvl="1"/>
            <a:r>
              <a:rPr lang="ru-RU" sz="2400" dirty="0" smtClean="0"/>
              <a:t>Расширение сети партнёров и укрепление связей как на местном, государственном, а так же международном уровне.</a:t>
            </a:r>
          </a:p>
          <a:p>
            <a:pPr lvl="1"/>
            <a:r>
              <a:rPr lang="ru-RU" sz="2400" dirty="0" smtClean="0"/>
              <a:t>Развивать компетенцию молодёжного отделения организации в сфере молодёжной работы</a:t>
            </a:r>
          </a:p>
          <a:p>
            <a:pPr lvl="1"/>
            <a:r>
              <a:rPr lang="ru-RU" sz="2400" dirty="0" smtClean="0"/>
              <a:t>Развитие командной и индивидуальной компетенции, более насыщенная деятельность организации </a:t>
            </a:r>
          </a:p>
          <a:p>
            <a:pPr lvl="1"/>
            <a:r>
              <a:rPr lang="ru-RU" sz="2400" dirty="0" smtClean="0"/>
              <a:t>Привлечение волонтёров и развитие волонтёрской деятельности, с целью укрепления предприимчивости организации.</a:t>
            </a:r>
          </a:p>
          <a:p>
            <a:endParaRPr lang="et-EE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Autofit/>
          </a:bodyPr>
          <a:lstStyle/>
          <a:p>
            <a:r>
              <a:rPr lang="et-EE" sz="3600" dirty="0" smtClean="0"/>
              <a:t>Цели </a:t>
            </a:r>
            <a:r>
              <a:rPr lang="ru-RU" sz="3600" dirty="0" smtClean="0"/>
              <a:t>развития деятельности до 2017</a:t>
            </a:r>
            <a:endParaRPr lang="et-EE" sz="3600" dirty="0"/>
          </a:p>
        </p:txBody>
      </p:sp>
      <p:sp>
        <p:nvSpPr>
          <p:cNvPr id="6" name="Sisu kohatäide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5149552"/>
          </a:xfrm>
        </p:spPr>
        <p:txBody>
          <a:bodyPr>
            <a:normAutofit fontScale="92500" lnSpcReduction="20000"/>
          </a:bodyPr>
          <a:lstStyle/>
          <a:p>
            <a:r>
              <a:rPr lang="ru-RU" sz="2800" b="1" u="sng" dirty="0" smtClean="0"/>
              <a:t>Цель 2: Продолжение деятельности и развитие центра „Заметь ребёнка“, расположенного в Силламяэ по адресу Виру 39a. : </a:t>
            </a:r>
          </a:p>
          <a:p>
            <a:pPr lvl="1"/>
            <a:r>
              <a:rPr lang="ru-RU" sz="2400" dirty="0" smtClean="0"/>
              <a:t>Составление и утверждение ежемесячной программы деятельности.</a:t>
            </a:r>
          </a:p>
          <a:p>
            <a:pPr lvl="1"/>
            <a:r>
              <a:rPr lang="ru-RU" sz="2400" dirty="0" smtClean="0"/>
              <a:t>Определение нужд на местном уровне в городе Силламяэ. </a:t>
            </a:r>
          </a:p>
          <a:p>
            <a:pPr lvl="1"/>
            <a:r>
              <a:rPr lang="ru-RU" sz="2400" dirty="0" smtClean="0"/>
              <a:t>Расширение партнёрской  сети  для успешного предоставления услуг на местном уровне в городе Силламяэ.</a:t>
            </a:r>
          </a:p>
          <a:p>
            <a:pPr lvl="1"/>
            <a:r>
              <a:rPr lang="ru-RU" sz="2400" dirty="0" smtClean="0"/>
              <a:t>Переговоры с Союзом Защиты детей и городской управой Силламяэ с целью максимального развития центра.</a:t>
            </a:r>
          </a:p>
          <a:p>
            <a:pPr lvl="1"/>
            <a:r>
              <a:rPr lang="ru-RU" sz="2400" dirty="0" smtClean="0"/>
              <a:t>Вовлечение центра "Заметь ребёнка" в деятельность Силламяэского общества защиты детей.</a:t>
            </a:r>
          </a:p>
          <a:p>
            <a:pPr lvl="1"/>
            <a:endParaRPr lang="ru-RU" sz="2400" dirty="0" smtClean="0"/>
          </a:p>
          <a:p>
            <a:endParaRPr lang="et-EE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890080" cy="1143000"/>
          </a:xfrm>
        </p:spPr>
        <p:txBody>
          <a:bodyPr>
            <a:normAutofit/>
          </a:bodyPr>
          <a:lstStyle/>
          <a:p>
            <a:r>
              <a:rPr lang="et-EE" sz="3600" dirty="0" smtClean="0"/>
              <a:t>Цели </a:t>
            </a:r>
            <a:r>
              <a:rPr lang="ru-RU" sz="3600" dirty="0" smtClean="0"/>
              <a:t>развития деятельности до 2017</a:t>
            </a:r>
            <a:endParaRPr lang="et-EE" sz="3600" dirty="0"/>
          </a:p>
        </p:txBody>
      </p:sp>
      <p:sp>
        <p:nvSpPr>
          <p:cNvPr id="4" name="Sisu kohatäide 2"/>
          <p:cNvSpPr>
            <a:spLocks noGrp="1"/>
          </p:cNvSpPr>
          <p:nvPr>
            <p:ph idx="1"/>
          </p:nvPr>
        </p:nvSpPr>
        <p:spPr>
          <a:xfrm>
            <a:off x="930392" y="1447800"/>
            <a:ext cx="8106104" cy="5410200"/>
          </a:xfrm>
        </p:spPr>
        <p:txBody>
          <a:bodyPr>
            <a:noAutofit/>
          </a:bodyPr>
          <a:lstStyle/>
          <a:p>
            <a:r>
              <a:rPr lang="ru-RU" sz="1800" b="1" u="sng" dirty="0" smtClean="0"/>
              <a:t>Цель 3: Деятельность Силламяэского общества защиты детей заметна в обществе, кроме того происхизводится не только информирование населения, но и запись и сохранение информации о проделанной работе: </a:t>
            </a:r>
          </a:p>
          <a:p>
            <a:pPr lvl="1"/>
            <a:r>
              <a:rPr lang="ru-RU" sz="1800" dirty="0" smtClean="0"/>
              <a:t>Домашняя страничка Силламяэского общества защиты детей www.sscw.ee постоянно обновляется и развивается. </a:t>
            </a:r>
          </a:p>
          <a:p>
            <a:pPr lvl="1"/>
            <a:r>
              <a:rPr lang="ru-RU" sz="1800" dirty="0" smtClean="0"/>
              <a:t>Разработка интранет системы и её интегрирование в повседневную деятельность. </a:t>
            </a:r>
          </a:p>
          <a:p>
            <a:pPr lvl="1"/>
            <a:r>
              <a:rPr lang="ru-RU" sz="1800" dirty="0" smtClean="0"/>
              <a:t>Разработка новых решений по дизайну домашней странички в интернете и задействование социальных средств массовой информации в процессе распространения информации.</a:t>
            </a:r>
          </a:p>
          <a:p>
            <a:pPr lvl="1"/>
            <a:r>
              <a:rPr lang="ru-RU" sz="1800" dirty="0" smtClean="0"/>
              <a:t>Использование и развитие уже существующих вебрешений.</a:t>
            </a:r>
          </a:p>
          <a:p>
            <a:pPr lvl="1"/>
            <a:r>
              <a:rPr lang="ru-RU" sz="1800" dirty="0" smtClean="0"/>
              <a:t>Разработка новых вебрешений и успешное привлечение социальных средств массовой информации для распространения информации.</a:t>
            </a:r>
          </a:p>
          <a:p>
            <a:pPr lvl="1"/>
            <a:r>
              <a:rPr lang="ru-RU" sz="1800" dirty="0" smtClean="0"/>
              <a:t>Постоянное ведение и сохранение записей о проделанной работе.</a:t>
            </a:r>
          </a:p>
          <a:p>
            <a:pPr lvl="1"/>
            <a:r>
              <a:rPr lang="ru-RU" sz="1800" dirty="0" smtClean="0"/>
              <a:t>Постоянная работа по привлечению как традиционных, так и работающих в интернете средств массовой информации для освещения проектной деятельности и оповещения о результатах деятельности.</a:t>
            </a:r>
          </a:p>
          <a:p>
            <a:endParaRPr lang="et-EE" sz="1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Theme2">
  <a:themeElements>
    <a:clrScheme name="Custom 1">
      <a:dk1>
        <a:srgbClr val="000000"/>
      </a:dk1>
      <a:lt1>
        <a:srgbClr val="FFFFFF"/>
      </a:lt1>
      <a:dk2>
        <a:srgbClr val="1F733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0ED7B"/>
      </a:hlink>
      <a:folHlink>
        <a:srgbClr val="F3EB4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76</TotalTime>
  <Words>672</Words>
  <Application>Microsoft Office PowerPoint</Application>
  <PresentationFormat>On-screen Show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Theme2</vt:lpstr>
      <vt:lpstr>Solstice</vt:lpstr>
      <vt:lpstr>Slide 1</vt:lpstr>
      <vt:lpstr>О Силламяэском обществе защиты детей </vt:lpstr>
      <vt:lpstr>Цель работы общества </vt:lpstr>
      <vt:lpstr>СОЗД действует следующим образом:</vt:lpstr>
      <vt:lpstr>Программы СОЗД</vt:lpstr>
      <vt:lpstr>Миссия и видение</vt:lpstr>
      <vt:lpstr>Цели развития деятельности до 2017</vt:lpstr>
      <vt:lpstr>Цели развития деятельности до 2017</vt:lpstr>
      <vt:lpstr>Цели развития деятельности до 2017</vt:lpstr>
      <vt:lpstr>Цели развития деятельности до 2017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Slaid 1</dc:title>
  <dc:creator>Taisi</dc:creator>
  <cp:lastModifiedBy>hp</cp:lastModifiedBy>
  <cp:revision>16</cp:revision>
  <dcterms:created xsi:type="dcterms:W3CDTF">2013-05-18T13:03:38Z</dcterms:created>
  <dcterms:modified xsi:type="dcterms:W3CDTF">2013-12-15T09:10:11Z</dcterms:modified>
</cp:coreProperties>
</file>