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70" r:id="rId14"/>
    <p:sldId id="267"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Lst>
  <p:sldSz cx="9144000" cy="6858000" type="screen4x3"/>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86808"/>
    <a:srgbClr val="FF860D"/>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3" d="100"/>
          <a:sy n="43" d="100"/>
        </p:scale>
        <p:origin x="-69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t-EE"/>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54ABEC7-163E-4507-9395-B1741343E265}" type="datetimeFigureOut">
              <a:rPr lang="et-EE" smtClean="0"/>
              <a:t>3.05.2014</a:t>
            </a:fld>
            <a:endParaRPr lang="et-EE"/>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t-EE" smtClean="0"/>
              <a:t>Sillamäe Lastekaitse Ühing</a:t>
            </a:r>
            <a:endParaRPr lang="et-EE"/>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A406E8B-DA2A-4DEB-BC7C-A6556D6FC110}" type="slidenum">
              <a:rPr lang="et-EE" smtClean="0"/>
              <a:t>‹#›</a:t>
            </a:fld>
            <a:endParaRPr lang="et-EE"/>
          </a:p>
        </p:txBody>
      </p:sp>
    </p:spTree>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t-E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F42604F-4047-4AC5-9A25-938DD959B39B}" type="datetimeFigureOut">
              <a:rPr lang="et-EE" smtClean="0"/>
              <a:t>3.05.2014</a:t>
            </a:fld>
            <a:endParaRPr lang="et-E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t-E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t-EE" smtClean="0"/>
              <a:t>Sillamäe Lastekaitse Ühing</a:t>
            </a:r>
            <a:endParaRPr lang="et-E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E92A10-21A6-4800-A0D8-8E0515F4B73D}" type="slidenum">
              <a:rPr lang="et-EE" smtClean="0"/>
              <a:t>‹#›</a:t>
            </a:fld>
            <a:endParaRPr lang="et-EE"/>
          </a:p>
        </p:txBody>
      </p:sp>
    </p:spTree>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t-EE"/>
          </a:p>
        </p:txBody>
      </p:sp>
      <p:sp>
        <p:nvSpPr>
          <p:cNvPr id="5" name="Footer Placeholder 4"/>
          <p:cNvSpPr>
            <a:spLocks noGrp="1"/>
          </p:cNvSpPr>
          <p:nvPr>
            <p:ph type="ftr" sz="quarter" idx="10"/>
          </p:nvPr>
        </p:nvSpPr>
        <p:spPr/>
        <p:txBody>
          <a:bodyPr/>
          <a:lstStyle/>
          <a:p>
            <a:r>
              <a:rPr lang="et-EE" smtClean="0"/>
              <a:t>Sillamäe Lastekaitse Ühing</a:t>
            </a:r>
            <a:endParaRPr lang="et-E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t-EE"/>
          </a:p>
        </p:txBody>
      </p:sp>
      <p:sp>
        <p:nvSpPr>
          <p:cNvPr id="5" name="Footer Placeholder 4"/>
          <p:cNvSpPr>
            <a:spLocks noGrp="1"/>
          </p:cNvSpPr>
          <p:nvPr>
            <p:ph type="ftr" sz="quarter" idx="10"/>
          </p:nvPr>
        </p:nvSpPr>
        <p:spPr/>
        <p:txBody>
          <a:bodyPr/>
          <a:lstStyle/>
          <a:p>
            <a:r>
              <a:rPr lang="et-EE" smtClean="0"/>
              <a:t>Sillamäe Lastekaitse Ühing</a:t>
            </a:r>
            <a:endParaRPr lang="et-E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t-E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t-EE"/>
          </a:p>
        </p:txBody>
      </p:sp>
      <p:sp>
        <p:nvSpPr>
          <p:cNvPr id="4" name="Date Placeholder 3"/>
          <p:cNvSpPr>
            <a:spLocks noGrp="1"/>
          </p:cNvSpPr>
          <p:nvPr>
            <p:ph type="dt" sz="half" idx="10"/>
          </p:nvPr>
        </p:nvSpPr>
        <p:spPr/>
        <p:txBody>
          <a:bodyPr/>
          <a:lstStyle/>
          <a:p>
            <a:fld id="{8E7DA3A5-FDFF-4029-BA6B-DEBAB3CCCE28}" type="datetimeFigureOut">
              <a:rPr lang="et-EE" smtClean="0"/>
              <a:t>3.05.2014</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930FC802-F425-4F9B-91B5-4795AA9BDD89}" type="slidenum">
              <a:rPr lang="et-EE" smtClean="0"/>
              <a:t>‹#›</a:t>
            </a:fld>
            <a:endParaRPr lang="et-E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p>
            <a:fld id="{8E7DA3A5-FDFF-4029-BA6B-DEBAB3CCCE28}" type="datetimeFigureOut">
              <a:rPr lang="et-EE" smtClean="0"/>
              <a:t>3.05.2014</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930FC802-F425-4F9B-91B5-4795AA9BDD89}" type="slidenum">
              <a:rPr lang="et-EE" smtClean="0"/>
              <a:t>‹#›</a:t>
            </a:fld>
            <a:endParaRPr lang="et-E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t-E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p>
            <a:fld id="{8E7DA3A5-FDFF-4029-BA6B-DEBAB3CCCE28}" type="datetimeFigureOut">
              <a:rPr lang="et-EE" smtClean="0"/>
              <a:t>3.05.2014</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930FC802-F425-4F9B-91B5-4795AA9BDD89}" type="slidenum">
              <a:rPr lang="et-EE" smtClean="0"/>
              <a:t>‹#›</a:t>
            </a:fld>
            <a:endParaRPr lang="et-E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p>
            <a:fld id="{8E7DA3A5-FDFF-4029-BA6B-DEBAB3CCCE28}" type="datetimeFigureOut">
              <a:rPr lang="et-EE" smtClean="0"/>
              <a:t>3.05.2014</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930FC802-F425-4F9B-91B5-4795AA9BDD89}" type="slidenum">
              <a:rPr lang="et-EE" smtClean="0"/>
              <a:t>‹#›</a:t>
            </a:fld>
            <a:endParaRPr lang="et-E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t-E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7DA3A5-FDFF-4029-BA6B-DEBAB3CCCE28}" type="datetimeFigureOut">
              <a:rPr lang="et-EE" smtClean="0"/>
              <a:t>3.05.2014</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930FC802-F425-4F9B-91B5-4795AA9BDD89}" type="slidenum">
              <a:rPr lang="et-EE" smtClean="0"/>
              <a:t>‹#›</a:t>
            </a:fld>
            <a:endParaRPr lang="et-E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Date Placeholder 4"/>
          <p:cNvSpPr>
            <a:spLocks noGrp="1"/>
          </p:cNvSpPr>
          <p:nvPr>
            <p:ph type="dt" sz="half" idx="10"/>
          </p:nvPr>
        </p:nvSpPr>
        <p:spPr/>
        <p:txBody>
          <a:bodyPr/>
          <a:lstStyle/>
          <a:p>
            <a:fld id="{8E7DA3A5-FDFF-4029-BA6B-DEBAB3CCCE28}" type="datetimeFigureOut">
              <a:rPr lang="et-EE" smtClean="0"/>
              <a:t>3.05.2014</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930FC802-F425-4F9B-91B5-4795AA9BDD89}" type="slidenum">
              <a:rPr lang="et-EE" smtClean="0"/>
              <a:t>‹#›</a:t>
            </a:fld>
            <a:endParaRPr lang="et-E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t-E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7" name="Date Placeholder 6"/>
          <p:cNvSpPr>
            <a:spLocks noGrp="1"/>
          </p:cNvSpPr>
          <p:nvPr>
            <p:ph type="dt" sz="half" idx="10"/>
          </p:nvPr>
        </p:nvSpPr>
        <p:spPr/>
        <p:txBody>
          <a:bodyPr/>
          <a:lstStyle/>
          <a:p>
            <a:fld id="{8E7DA3A5-FDFF-4029-BA6B-DEBAB3CCCE28}" type="datetimeFigureOut">
              <a:rPr lang="et-EE" smtClean="0"/>
              <a:t>3.05.2014</a:t>
            </a:fld>
            <a:endParaRPr lang="et-EE"/>
          </a:p>
        </p:txBody>
      </p:sp>
      <p:sp>
        <p:nvSpPr>
          <p:cNvPr id="8" name="Footer Placeholder 7"/>
          <p:cNvSpPr>
            <a:spLocks noGrp="1"/>
          </p:cNvSpPr>
          <p:nvPr>
            <p:ph type="ftr" sz="quarter" idx="11"/>
          </p:nvPr>
        </p:nvSpPr>
        <p:spPr/>
        <p:txBody>
          <a:bodyPr/>
          <a:lstStyle/>
          <a:p>
            <a:endParaRPr lang="et-EE"/>
          </a:p>
        </p:txBody>
      </p:sp>
      <p:sp>
        <p:nvSpPr>
          <p:cNvPr id="9" name="Slide Number Placeholder 8"/>
          <p:cNvSpPr>
            <a:spLocks noGrp="1"/>
          </p:cNvSpPr>
          <p:nvPr>
            <p:ph type="sldNum" sz="quarter" idx="12"/>
          </p:nvPr>
        </p:nvSpPr>
        <p:spPr/>
        <p:txBody>
          <a:bodyPr/>
          <a:lstStyle/>
          <a:p>
            <a:fld id="{930FC802-F425-4F9B-91B5-4795AA9BDD89}" type="slidenum">
              <a:rPr lang="et-EE" smtClean="0"/>
              <a:t>‹#›</a:t>
            </a:fld>
            <a:endParaRPr lang="et-E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Date Placeholder 2"/>
          <p:cNvSpPr>
            <a:spLocks noGrp="1"/>
          </p:cNvSpPr>
          <p:nvPr>
            <p:ph type="dt" sz="half" idx="10"/>
          </p:nvPr>
        </p:nvSpPr>
        <p:spPr/>
        <p:txBody>
          <a:bodyPr/>
          <a:lstStyle/>
          <a:p>
            <a:fld id="{8E7DA3A5-FDFF-4029-BA6B-DEBAB3CCCE28}" type="datetimeFigureOut">
              <a:rPr lang="et-EE" smtClean="0"/>
              <a:t>3.05.2014</a:t>
            </a:fld>
            <a:endParaRPr lang="et-EE"/>
          </a:p>
        </p:txBody>
      </p:sp>
      <p:sp>
        <p:nvSpPr>
          <p:cNvPr id="4" name="Footer Placeholder 3"/>
          <p:cNvSpPr>
            <a:spLocks noGrp="1"/>
          </p:cNvSpPr>
          <p:nvPr>
            <p:ph type="ftr" sz="quarter" idx="11"/>
          </p:nvPr>
        </p:nvSpPr>
        <p:spPr/>
        <p:txBody>
          <a:bodyPr/>
          <a:lstStyle/>
          <a:p>
            <a:endParaRPr lang="et-EE"/>
          </a:p>
        </p:txBody>
      </p:sp>
      <p:sp>
        <p:nvSpPr>
          <p:cNvPr id="5" name="Slide Number Placeholder 4"/>
          <p:cNvSpPr>
            <a:spLocks noGrp="1"/>
          </p:cNvSpPr>
          <p:nvPr>
            <p:ph type="sldNum" sz="quarter" idx="12"/>
          </p:nvPr>
        </p:nvSpPr>
        <p:spPr/>
        <p:txBody>
          <a:bodyPr/>
          <a:lstStyle/>
          <a:p>
            <a:fld id="{930FC802-F425-4F9B-91B5-4795AA9BDD89}" type="slidenum">
              <a:rPr lang="et-EE" smtClean="0"/>
              <a:t>‹#›</a:t>
            </a:fld>
            <a:endParaRPr lang="et-E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7DA3A5-FDFF-4029-BA6B-DEBAB3CCCE28}" type="datetimeFigureOut">
              <a:rPr lang="et-EE" smtClean="0"/>
              <a:t>3.05.2014</a:t>
            </a:fld>
            <a:endParaRPr lang="et-EE"/>
          </a:p>
        </p:txBody>
      </p:sp>
      <p:sp>
        <p:nvSpPr>
          <p:cNvPr id="3" name="Footer Placeholder 2"/>
          <p:cNvSpPr>
            <a:spLocks noGrp="1"/>
          </p:cNvSpPr>
          <p:nvPr>
            <p:ph type="ftr" sz="quarter" idx="11"/>
          </p:nvPr>
        </p:nvSpPr>
        <p:spPr/>
        <p:txBody>
          <a:bodyPr/>
          <a:lstStyle/>
          <a:p>
            <a:endParaRPr lang="et-EE"/>
          </a:p>
        </p:txBody>
      </p:sp>
      <p:sp>
        <p:nvSpPr>
          <p:cNvPr id="4" name="Slide Number Placeholder 3"/>
          <p:cNvSpPr>
            <a:spLocks noGrp="1"/>
          </p:cNvSpPr>
          <p:nvPr>
            <p:ph type="sldNum" sz="quarter" idx="12"/>
          </p:nvPr>
        </p:nvSpPr>
        <p:spPr/>
        <p:txBody>
          <a:bodyPr/>
          <a:lstStyle/>
          <a:p>
            <a:fld id="{930FC802-F425-4F9B-91B5-4795AA9BDD89}" type="slidenum">
              <a:rPr lang="et-EE" smtClean="0"/>
              <a:t>‹#›</a:t>
            </a:fld>
            <a:endParaRPr lang="et-E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t-E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7DA3A5-FDFF-4029-BA6B-DEBAB3CCCE28}" type="datetimeFigureOut">
              <a:rPr lang="et-EE" smtClean="0"/>
              <a:t>3.05.2014</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930FC802-F425-4F9B-91B5-4795AA9BDD89}" type="slidenum">
              <a:rPr lang="et-EE" smtClean="0"/>
              <a:t>‹#›</a:t>
            </a:fld>
            <a:endParaRPr lang="et-E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t-E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7DA3A5-FDFF-4029-BA6B-DEBAB3CCCE28}" type="datetimeFigureOut">
              <a:rPr lang="et-EE" smtClean="0"/>
              <a:t>3.05.2014</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930FC802-F425-4F9B-91B5-4795AA9BDD89}" type="slidenum">
              <a:rPr lang="et-EE" smtClean="0"/>
              <a:t>‹#›</a:t>
            </a:fld>
            <a:endParaRPr lang="et-E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t-E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7DA3A5-FDFF-4029-BA6B-DEBAB3CCCE28}" type="datetimeFigureOut">
              <a:rPr lang="et-EE" smtClean="0"/>
              <a:t>3.05.2014</a:t>
            </a:fld>
            <a:endParaRPr lang="et-E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t-E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0FC802-F425-4F9B-91B5-4795AA9BDD89}" type="slidenum">
              <a:rPr lang="et-EE" smtClean="0"/>
              <a:t>‹#›</a:t>
            </a:fld>
            <a:endParaRPr lang="et-E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vabatahtlikud.ee/"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mailto:info@sscw.e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sscw.e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smtClean="0">
                <a:solidFill>
                  <a:srgbClr val="C86808"/>
                </a:solidFill>
              </a:rPr>
              <a:t>Inimeste juhtimine</a:t>
            </a:r>
            <a:endParaRPr lang="et-EE" b="1" dirty="0">
              <a:solidFill>
                <a:srgbClr val="C86808"/>
              </a:solidFill>
            </a:endParaRPr>
          </a:p>
        </p:txBody>
      </p:sp>
      <p:sp>
        <p:nvSpPr>
          <p:cNvPr id="3" name="Subtitle 2"/>
          <p:cNvSpPr>
            <a:spLocks noGrp="1"/>
          </p:cNvSpPr>
          <p:nvPr>
            <p:ph type="subTitle" idx="1"/>
          </p:nvPr>
        </p:nvSpPr>
        <p:spPr/>
        <p:txBody>
          <a:bodyPr/>
          <a:lstStyle/>
          <a:p>
            <a:r>
              <a:rPr lang="en-GB" dirty="0" smtClean="0"/>
              <a:t>Vassili Golikov, Taisi Valdlo</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t-EE" dirty="0" smtClean="0">
                <a:solidFill>
                  <a:srgbClr val="FF860D"/>
                </a:solidFill>
              </a:rPr>
              <a:t>Juhatuse koosolek</a:t>
            </a:r>
            <a:endParaRPr lang="et-EE" dirty="0">
              <a:solidFill>
                <a:srgbClr val="FF860D"/>
              </a:solidFill>
            </a:endParaRPr>
          </a:p>
        </p:txBody>
      </p:sp>
      <p:sp>
        <p:nvSpPr>
          <p:cNvPr id="3" name="Content Placeholder 2"/>
          <p:cNvSpPr>
            <a:spLocks noGrp="1"/>
          </p:cNvSpPr>
          <p:nvPr>
            <p:ph idx="1"/>
          </p:nvPr>
        </p:nvSpPr>
        <p:spPr/>
        <p:txBody>
          <a:bodyPr/>
          <a:lstStyle/>
          <a:p>
            <a:r>
              <a:rPr lang="et-EE" dirty="0" smtClean="0"/>
              <a:t>Juhatuse otsus (MTÜS </a:t>
            </a:r>
            <a:r>
              <a:rPr lang="et-EE" dirty="0" smtClean="0"/>
              <a:t>§ 29)</a:t>
            </a:r>
          </a:p>
          <a:p>
            <a:pPr lvl="1"/>
            <a:r>
              <a:rPr lang="et-EE" dirty="0" smtClean="0"/>
              <a:t>Koosolekul üle poole juhatuse liikmetest</a:t>
            </a:r>
          </a:p>
          <a:p>
            <a:pPr lvl="1"/>
            <a:r>
              <a:rPr lang="et-EE" dirty="0" smtClean="0"/>
              <a:t>Osalejate poolthäälteenamus</a:t>
            </a:r>
          </a:p>
          <a:p>
            <a:pPr lvl="1"/>
            <a:r>
              <a:rPr lang="et-EE" dirty="0" smtClean="0"/>
              <a:t>Lubatud otsuseid vastu võtta koosolekut kokku kutsumata, kui kõik juhatuse liikmed hääletavad kirjalikult</a:t>
            </a:r>
            <a:endParaRPr lang="et-EE"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solidFill>
                  <a:srgbClr val="C86808"/>
                </a:solidFill>
              </a:rPr>
              <a:t>MTÜ liikmed</a:t>
            </a:r>
            <a:endParaRPr lang="et-EE" dirty="0">
              <a:solidFill>
                <a:srgbClr val="C86808"/>
              </a:solidFill>
            </a:endParaRPr>
          </a:p>
        </p:txBody>
      </p:sp>
      <p:sp>
        <p:nvSpPr>
          <p:cNvPr id="3" name="Content Placeholder 2"/>
          <p:cNvSpPr>
            <a:spLocks noGrp="1"/>
          </p:cNvSpPr>
          <p:nvPr>
            <p:ph idx="1"/>
          </p:nvPr>
        </p:nvSpPr>
        <p:spPr>
          <a:xfrm>
            <a:off x="323528" y="1600200"/>
            <a:ext cx="8496944" cy="4925144"/>
          </a:xfrm>
        </p:spPr>
        <p:txBody>
          <a:bodyPr>
            <a:normAutofit/>
          </a:bodyPr>
          <a:lstStyle/>
          <a:p>
            <a:r>
              <a:rPr lang="et-EE" sz="2800" dirty="0" smtClean="0"/>
              <a:t>Iga isik, kes vastab MTÜ põhikirja nõutele (</a:t>
            </a:r>
            <a:r>
              <a:rPr lang="et-EE" sz="2800" dirty="0" smtClean="0"/>
              <a:t>§ 12 lg 1)</a:t>
            </a:r>
          </a:p>
          <a:p>
            <a:r>
              <a:rPr lang="et-EE" sz="2800" dirty="0" smtClean="0"/>
              <a:t>Vähemalt 2, kui seaduses või põhikirjaga pole esitatud suuremat nõuet</a:t>
            </a:r>
          </a:p>
          <a:p>
            <a:r>
              <a:rPr lang="et-EE" sz="2800" dirty="0" smtClean="0"/>
              <a:t>Liikmeks vastuvõtmine (</a:t>
            </a:r>
            <a:r>
              <a:rPr lang="et-EE" sz="2800" dirty="0" smtClean="0"/>
              <a:t>§ 13) ja väljaastumine (§ 15)</a:t>
            </a:r>
          </a:p>
          <a:p>
            <a:r>
              <a:rPr lang="et-EE" sz="2800" dirty="0" smtClean="0"/>
              <a:t>Õigused, kohustused ja vastutus (vt </a:t>
            </a:r>
            <a:r>
              <a:rPr lang="et-EE" sz="2800" dirty="0" smtClean="0"/>
              <a:t>§ 12 lg 4)</a:t>
            </a:r>
            <a:endParaRPr lang="et-EE"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smtClean="0">
                <a:solidFill>
                  <a:srgbClr val="C86808"/>
                </a:solidFill>
              </a:rPr>
              <a:t>Ajakava</a:t>
            </a:r>
            <a:r>
              <a:rPr lang="en-GB" dirty="0">
                <a:solidFill>
                  <a:srgbClr val="C86808"/>
                </a:solidFill>
              </a:rPr>
              <a:t>:</a:t>
            </a:r>
            <a:endParaRPr lang="et-EE" dirty="0">
              <a:solidFill>
                <a:srgbClr val="C86808"/>
              </a:solidFill>
            </a:endParaRPr>
          </a:p>
        </p:txBody>
      </p:sp>
      <p:graphicFrame>
        <p:nvGraphicFramePr>
          <p:cNvPr id="5" name="Content Placeholder 4"/>
          <p:cNvGraphicFramePr>
            <a:graphicFrameLocks noGrp="1"/>
          </p:cNvGraphicFramePr>
          <p:nvPr>
            <p:ph idx="1"/>
          </p:nvPr>
        </p:nvGraphicFramePr>
        <p:xfrm>
          <a:off x="457200" y="1600200"/>
          <a:ext cx="8229600" cy="4709117"/>
        </p:xfrm>
        <a:graphic>
          <a:graphicData uri="http://schemas.openxmlformats.org/drawingml/2006/table">
            <a:tbl>
              <a:tblPr firstRow="1" bandRow="1">
                <a:tableStyleId>{16D9F66E-5EB9-4882-86FB-DCBF35E3C3E4}</a:tableStyleId>
              </a:tblPr>
              <a:tblGrid>
                <a:gridCol w="2242592"/>
                <a:gridCol w="5987008"/>
              </a:tblGrid>
              <a:tr h="672731">
                <a:tc>
                  <a:txBody>
                    <a:bodyPr/>
                    <a:lstStyle/>
                    <a:p>
                      <a:endParaRPr lang="et-EE" b="0" dirty="0" smtClean="0"/>
                    </a:p>
                    <a:p>
                      <a:r>
                        <a:rPr lang="et-EE" b="0" dirty="0" smtClean="0"/>
                        <a:t>10.00.-</a:t>
                      </a:r>
                      <a:r>
                        <a:rPr lang="et-EE" b="0" baseline="0" dirty="0" smtClean="0"/>
                        <a:t> 11.30</a:t>
                      </a:r>
                      <a:endParaRPr lang="et-EE" b="0" dirty="0"/>
                    </a:p>
                  </a:txBody>
                  <a:tcPr/>
                </a:tc>
                <a:tc>
                  <a:txBody>
                    <a:bodyPr/>
                    <a:lstStyle/>
                    <a:p>
                      <a:r>
                        <a:rPr lang="et-EE" b="0" dirty="0" smtClean="0"/>
                        <a:t>Efektiivn</a:t>
                      </a:r>
                      <a:r>
                        <a:rPr lang="et-EE" b="0" baseline="0" dirty="0" smtClean="0"/>
                        <a:t>e kommunikatsioon</a:t>
                      </a:r>
                    </a:p>
                    <a:p>
                      <a:r>
                        <a:rPr lang="et-EE" b="0" baseline="0" dirty="0" smtClean="0"/>
                        <a:t>Asjaajamine ja dokumendihaldus</a:t>
                      </a:r>
                      <a:endParaRPr lang="et-EE" b="0" dirty="0"/>
                    </a:p>
                  </a:txBody>
                  <a:tcPr/>
                </a:tc>
              </a:tr>
              <a:tr h="672731">
                <a:tc>
                  <a:txBody>
                    <a:bodyPr/>
                    <a:lstStyle/>
                    <a:p>
                      <a:r>
                        <a:rPr lang="et-EE" dirty="0" smtClean="0"/>
                        <a:t>11.45</a:t>
                      </a:r>
                      <a:r>
                        <a:rPr lang="et-EE" baseline="0" dirty="0" smtClean="0"/>
                        <a:t> – 11.45</a:t>
                      </a:r>
                      <a:endParaRPr lang="et-EE" dirty="0"/>
                    </a:p>
                  </a:txBody>
                  <a:tcPr/>
                </a:tc>
                <a:tc>
                  <a:txBody>
                    <a:bodyPr/>
                    <a:lstStyle/>
                    <a:p>
                      <a:r>
                        <a:rPr lang="et-EE" dirty="0" smtClean="0"/>
                        <a:t>Kohvopaus</a:t>
                      </a:r>
                      <a:endParaRPr lang="et-EE" dirty="0"/>
                    </a:p>
                  </a:txBody>
                  <a:tcPr/>
                </a:tc>
              </a:tr>
              <a:tr h="672731">
                <a:tc>
                  <a:txBody>
                    <a:bodyPr/>
                    <a:lstStyle/>
                    <a:p>
                      <a:r>
                        <a:rPr lang="et-EE" dirty="0" smtClean="0"/>
                        <a:t>11.45</a:t>
                      </a:r>
                      <a:r>
                        <a:rPr lang="et-EE" baseline="0" dirty="0" smtClean="0"/>
                        <a:t> – 13.15</a:t>
                      </a:r>
                      <a:endParaRPr lang="et-EE" dirty="0"/>
                    </a:p>
                  </a:txBody>
                  <a:tcPr/>
                </a:tc>
                <a:tc>
                  <a:txBody>
                    <a:bodyPr/>
                    <a:lstStyle/>
                    <a:p>
                      <a:r>
                        <a:rPr lang="et-EE" dirty="0" smtClean="0"/>
                        <a:t>Sisekommunikatsiooni</a:t>
                      </a:r>
                      <a:r>
                        <a:rPr lang="et-EE" baseline="0" dirty="0" smtClean="0"/>
                        <a:t> meistriklass – üldkoosolek</a:t>
                      </a:r>
                      <a:endParaRPr lang="et-EE" dirty="0"/>
                    </a:p>
                  </a:txBody>
                  <a:tcPr/>
                </a:tc>
              </a:tr>
              <a:tr h="672731">
                <a:tc>
                  <a:txBody>
                    <a:bodyPr/>
                    <a:lstStyle/>
                    <a:p>
                      <a:r>
                        <a:rPr lang="et-EE" dirty="0" smtClean="0"/>
                        <a:t>13.15 – 14.00</a:t>
                      </a:r>
                      <a:endParaRPr lang="et-EE" dirty="0"/>
                    </a:p>
                  </a:txBody>
                  <a:tcPr/>
                </a:tc>
                <a:tc>
                  <a:txBody>
                    <a:bodyPr/>
                    <a:lstStyle/>
                    <a:p>
                      <a:r>
                        <a:rPr lang="et-EE" dirty="0" smtClean="0"/>
                        <a:t>Lõuna</a:t>
                      </a:r>
                      <a:endParaRPr lang="et-EE" dirty="0"/>
                    </a:p>
                  </a:txBody>
                  <a:tcPr/>
                </a:tc>
              </a:tr>
              <a:tr h="672731">
                <a:tc>
                  <a:txBody>
                    <a:bodyPr/>
                    <a:lstStyle/>
                    <a:p>
                      <a:r>
                        <a:rPr lang="et-EE" dirty="0" smtClean="0"/>
                        <a:t>14.00</a:t>
                      </a:r>
                      <a:r>
                        <a:rPr lang="et-EE" baseline="0" dirty="0" smtClean="0"/>
                        <a:t>  </a:t>
                      </a:r>
                      <a:r>
                        <a:rPr lang="et-EE" dirty="0" smtClean="0"/>
                        <a:t>– </a:t>
                      </a:r>
                      <a:r>
                        <a:rPr lang="et-EE" baseline="0" dirty="0" smtClean="0"/>
                        <a:t>15.30 </a:t>
                      </a:r>
                      <a:endParaRPr lang="et-EE" dirty="0"/>
                    </a:p>
                  </a:txBody>
                  <a:tcPr/>
                </a:tc>
                <a:tc>
                  <a:txBody>
                    <a:bodyPr/>
                    <a:lstStyle/>
                    <a:p>
                      <a:r>
                        <a:rPr lang="et-EE" dirty="0" smtClean="0"/>
                        <a:t>Kohnfliktide lahendamine ja ennetamine</a:t>
                      </a:r>
                      <a:endParaRPr lang="et-EE" dirty="0"/>
                    </a:p>
                  </a:txBody>
                  <a:tcPr/>
                </a:tc>
              </a:tr>
              <a:tr h="672731">
                <a:tc>
                  <a:txBody>
                    <a:bodyPr/>
                    <a:lstStyle/>
                    <a:p>
                      <a:r>
                        <a:rPr lang="et-EE" dirty="0" smtClean="0"/>
                        <a:t>15.30 – 15.45</a:t>
                      </a:r>
                      <a:endParaRPr lang="et-EE" dirty="0"/>
                    </a:p>
                  </a:txBody>
                  <a:tcPr/>
                </a:tc>
                <a:tc>
                  <a:txBody>
                    <a:bodyPr/>
                    <a:lstStyle/>
                    <a:p>
                      <a:r>
                        <a:rPr lang="et-EE" dirty="0" smtClean="0"/>
                        <a:t>Kohvipaus</a:t>
                      </a:r>
                      <a:endParaRPr lang="et-EE" dirty="0"/>
                    </a:p>
                  </a:txBody>
                  <a:tcPr/>
                </a:tc>
              </a:tr>
              <a:tr h="672731">
                <a:tc>
                  <a:txBody>
                    <a:bodyPr/>
                    <a:lstStyle/>
                    <a:p>
                      <a:r>
                        <a:rPr lang="et-EE" dirty="0" smtClean="0"/>
                        <a:t>15.45</a:t>
                      </a:r>
                      <a:r>
                        <a:rPr lang="et-EE" baseline="0" dirty="0" smtClean="0"/>
                        <a:t> – 17.15 </a:t>
                      </a:r>
                      <a:endParaRPr lang="et-EE" dirty="0"/>
                    </a:p>
                  </a:txBody>
                  <a:tcPr/>
                </a:tc>
                <a:tc>
                  <a:txBody>
                    <a:bodyPr/>
                    <a:lstStyle/>
                    <a:p>
                      <a:r>
                        <a:rPr lang="et-EE" dirty="0" smtClean="0"/>
                        <a:t>Motiveerimine ja tunnustamine MTÜ-s </a:t>
                      </a:r>
                    </a:p>
                    <a:p>
                      <a:r>
                        <a:rPr lang="et-EE" dirty="0" smtClean="0"/>
                        <a:t>Uute</a:t>
                      </a:r>
                      <a:r>
                        <a:rPr lang="et-EE" baseline="0" dirty="0" smtClean="0"/>
                        <a:t> inimeste kaasamine</a:t>
                      </a:r>
                      <a:endParaRPr lang="et-EE" dirty="0"/>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t-EE" dirty="0" smtClean="0">
                <a:solidFill>
                  <a:srgbClr val="C86808"/>
                </a:solidFill>
              </a:rPr>
              <a:t>Efektiivne kommunikatsioon</a:t>
            </a:r>
            <a:endParaRPr lang="et-EE" dirty="0">
              <a:solidFill>
                <a:srgbClr val="C86808"/>
              </a:solidFill>
            </a:endParaRPr>
          </a:p>
        </p:txBody>
      </p:sp>
      <p:sp>
        <p:nvSpPr>
          <p:cNvPr id="3" name="Content Placeholder 2"/>
          <p:cNvSpPr>
            <a:spLocks noGrp="1"/>
          </p:cNvSpPr>
          <p:nvPr>
            <p:ph idx="1"/>
          </p:nvPr>
        </p:nvSpPr>
        <p:spPr/>
        <p:txBody>
          <a:bodyPr/>
          <a:lstStyle/>
          <a:p>
            <a:r>
              <a:rPr lang="et-EE" dirty="0" smtClean="0"/>
              <a:t>Tasakaal</a:t>
            </a:r>
          </a:p>
          <a:p>
            <a:pPr lvl="1"/>
            <a:r>
              <a:rPr lang="et-EE" dirty="0" smtClean="0"/>
              <a:t>Kommunikatsiooni suunad</a:t>
            </a:r>
          </a:p>
          <a:p>
            <a:pPr lvl="1"/>
            <a:r>
              <a:rPr lang="et-EE" dirty="0" smtClean="0"/>
              <a:t>Sõnumite sisu</a:t>
            </a:r>
          </a:p>
          <a:p>
            <a:r>
              <a:rPr lang="et-EE" dirty="0" smtClean="0"/>
              <a:t>Infokandjad ja – kanalid</a:t>
            </a:r>
          </a:p>
          <a:p>
            <a:r>
              <a:rPr lang="et-EE" dirty="0" smtClean="0"/>
              <a:t>Juhtorgani liige toob infot sisse</a:t>
            </a:r>
          </a:p>
          <a:p>
            <a:r>
              <a:rPr lang="et-EE" dirty="0" smtClean="0"/>
              <a:t>Juhtorgani liige viib infot välja</a:t>
            </a:r>
          </a:p>
          <a:p>
            <a:endParaRPr lang="et-EE" dirty="0" smtClean="0"/>
          </a:p>
          <a:p>
            <a:pPr lvl="1">
              <a:buNone/>
            </a:pPr>
            <a:endParaRPr lang="et-EE"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t-EE" dirty="0" smtClean="0">
                <a:solidFill>
                  <a:srgbClr val="C86808"/>
                </a:solidFill>
              </a:rPr>
              <a:t>Asjaajamine ja dokumendihaldus</a:t>
            </a:r>
            <a:r>
              <a:rPr lang="et-EE" dirty="0" smtClean="0">
                <a:solidFill>
                  <a:srgbClr val="C86808"/>
                </a:solidFill>
              </a:rPr>
              <a:t>kommunikatsioon</a:t>
            </a:r>
            <a:endParaRPr lang="et-EE" dirty="0">
              <a:solidFill>
                <a:srgbClr val="C86808"/>
              </a:solidFill>
            </a:endParaRPr>
          </a:p>
        </p:txBody>
      </p:sp>
      <p:sp>
        <p:nvSpPr>
          <p:cNvPr id="3" name="Content Placeholder 2"/>
          <p:cNvSpPr>
            <a:spLocks noGrp="1"/>
          </p:cNvSpPr>
          <p:nvPr>
            <p:ph idx="1"/>
          </p:nvPr>
        </p:nvSpPr>
        <p:spPr>
          <a:xfrm>
            <a:off x="457200" y="1600200"/>
            <a:ext cx="8229600" cy="4925144"/>
          </a:xfrm>
        </p:spPr>
        <p:txBody>
          <a:bodyPr>
            <a:normAutofit fontScale="85000" lnSpcReduction="20000"/>
          </a:bodyPr>
          <a:lstStyle/>
          <a:p>
            <a:r>
              <a:rPr lang="et-EE" b="1" dirty="0" smtClean="0"/>
              <a:t>Milised on MTÜ juhatuse ülesanded seoses dokumendihaldusega?</a:t>
            </a:r>
          </a:p>
          <a:p>
            <a:endParaRPr lang="et-EE" dirty="0"/>
          </a:p>
          <a:p>
            <a:r>
              <a:rPr lang="et-EE" dirty="0" smtClean="0"/>
              <a:t>Avalikke ülesandeid täivate asutuste ja isikute dokumendihalduse alused kehtestab arhiiviseadus ning selle </a:t>
            </a:r>
            <a:r>
              <a:rPr lang="et-EE" dirty="0" smtClean="0"/>
              <a:t>§ 13 alusel kehtestatud arhiivieeskiri. </a:t>
            </a:r>
          </a:p>
          <a:p>
            <a:r>
              <a:rPr lang="et-EE" dirty="0" smtClean="0"/>
              <a:t>Arhiivieeskiri kehtib:</a:t>
            </a:r>
          </a:p>
          <a:p>
            <a:pPr>
              <a:buNone/>
            </a:pPr>
            <a:r>
              <a:rPr lang="et-EE" dirty="0" smtClean="0"/>
              <a:t>	1) Rahvusarhiivile;</a:t>
            </a:r>
          </a:p>
          <a:p>
            <a:pPr>
              <a:buNone/>
            </a:pPr>
            <a:r>
              <a:rPr lang="et-EE" dirty="0" smtClean="0"/>
              <a:t>	2) Kohaliku omavalitsuse arhiivile;</a:t>
            </a:r>
          </a:p>
          <a:p>
            <a:pPr>
              <a:buNone/>
            </a:pPr>
            <a:r>
              <a:rPr lang="et-EE" dirty="0" smtClean="0"/>
              <a:t>	3) asutusele ja iskule, kes täidab avalike ülesandeid avaliku ülesande täitmise käigus loodud või saadud dokumentide osas.</a:t>
            </a:r>
            <a:endParaRPr lang="et-EE"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t-EE" dirty="0" smtClean="0">
                <a:solidFill>
                  <a:srgbClr val="C86808"/>
                </a:solidFill>
              </a:rPr>
              <a:t>Dokument</a:t>
            </a:r>
            <a:endParaRPr lang="et-EE" dirty="0">
              <a:solidFill>
                <a:srgbClr val="C86808"/>
              </a:solidFill>
            </a:endParaRPr>
          </a:p>
        </p:txBody>
      </p:sp>
      <p:sp>
        <p:nvSpPr>
          <p:cNvPr id="3" name="Content Placeholder 2"/>
          <p:cNvSpPr>
            <a:spLocks noGrp="1"/>
          </p:cNvSpPr>
          <p:nvPr>
            <p:ph idx="1"/>
          </p:nvPr>
        </p:nvSpPr>
        <p:spPr>
          <a:xfrm>
            <a:off x="457200" y="1600200"/>
            <a:ext cx="8229600" cy="4925144"/>
          </a:xfrm>
        </p:spPr>
        <p:txBody>
          <a:bodyPr>
            <a:normAutofit fontScale="77500" lnSpcReduction="20000"/>
          </a:bodyPr>
          <a:lstStyle/>
          <a:p>
            <a:r>
              <a:rPr lang="et-EE" b="1" dirty="0" smtClean="0"/>
              <a:t>Arhiiviseadus </a:t>
            </a:r>
            <a:r>
              <a:rPr lang="et-EE" b="1" dirty="0" smtClean="0"/>
              <a:t>§ 2 lg 1: Dokument ja arhivaal</a:t>
            </a:r>
          </a:p>
          <a:p>
            <a:endParaRPr lang="et-EE" b="1" dirty="0"/>
          </a:p>
          <a:p>
            <a:pPr algn="just"/>
            <a:r>
              <a:rPr lang="et-EE" dirty="0" smtClean="0"/>
              <a:t>1) Dokument käesoleva seaduse tähenduses on mis tahes teabekandjale jäädvustatud teave, mis on loodud või saadud asutuse või isiku tegevuse käigus ning mille sisu, vorm ja struktuur on küllaaldane faktide või tegevuse tõendamiseks.</a:t>
            </a:r>
          </a:p>
          <a:p>
            <a:r>
              <a:rPr lang="et-EE" dirty="0" smtClean="0"/>
              <a:t>2) Arhivaal on dokument, mille avalik arhiiv on hindamise tulemusena andnud arhiiviväärtuse.</a:t>
            </a:r>
          </a:p>
          <a:p>
            <a:r>
              <a:rPr lang="et-EE" dirty="0" smtClean="0"/>
              <a:t>3) Arhivaal on osa rahvuslikust kultuuripärandist ning seda säilitatakse püsivalt. </a:t>
            </a:r>
          </a:p>
          <a:p>
            <a:r>
              <a:rPr lang="et-EE" dirty="0" smtClean="0"/>
              <a:t>4) Avaliku ülesande täimise käidus loodud või saadud arhivaal antakse üle Rahvusarhiivile, kui seadus ei sätesta teisiti.</a:t>
            </a:r>
            <a:endParaRPr lang="et-EE"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t-EE" dirty="0" smtClean="0">
                <a:solidFill>
                  <a:srgbClr val="C86808"/>
                </a:solidFill>
              </a:rPr>
              <a:t>Asjaajamine</a:t>
            </a:r>
            <a:endParaRPr lang="et-EE" dirty="0">
              <a:solidFill>
                <a:srgbClr val="C86808"/>
              </a:solidFill>
            </a:endParaRPr>
          </a:p>
        </p:txBody>
      </p:sp>
      <p:sp>
        <p:nvSpPr>
          <p:cNvPr id="3" name="Content Placeholder 2"/>
          <p:cNvSpPr>
            <a:spLocks noGrp="1"/>
          </p:cNvSpPr>
          <p:nvPr>
            <p:ph idx="1"/>
          </p:nvPr>
        </p:nvSpPr>
        <p:spPr>
          <a:xfrm>
            <a:off x="457200" y="1600200"/>
            <a:ext cx="8229600" cy="4925144"/>
          </a:xfrm>
        </p:spPr>
        <p:txBody>
          <a:bodyPr>
            <a:normAutofit/>
          </a:bodyPr>
          <a:lstStyle/>
          <a:p>
            <a:r>
              <a:rPr lang="et-EE" b="1" dirty="0" smtClean="0"/>
              <a:t>Asjaajamise mõiste alla kuulub:</a:t>
            </a:r>
            <a:endParaRPr lang="et-EE" b="1" dirty="0"/>
          </a:p>
          <a:p>
            <a:pPr lvl="1"/>
            <a:r>
              <a:rPr lang="et-EE" dirty="0" smtClean="0"/>
              <a:t>Dokumentide loomine</a:t>
            </a:r>
          </a:p>
          <a:p>
            <a:pPr lvl="1" algn="just"/>
            <a:r>
              <a:rPr lang="et-EE" dirty="0" smtClean="0"/>
              <a:t>Registreerimine</a:t>
            </a:r>
          </a:p>
          <a:p>
            <a:pPr lvl="1" algn="just"/>
            <a:r>
              <a:rPr lang="et-EE" dirty="0" smtClean="0"/>
              <a:t>Edastamine</a:t>
            </a:r>
          </a:p>
          <a:p>
            <a:pPr lvl="1" algn="just"/>
            <a:r>
              <a:rPr lang="et-EE" dirty="0" smtClean="0"/>
              <a:t>Süstematiseerimine</a:t>
            </a:r>
          </a:p>
          <a:p>
            <a:pPr lvl="1" algn="just"/>
            <a:r>
              <a:rPr lang="et-EE" dirty="0" smtClean="0"/>
              <a:t>Hoidmine</a:t>
            </a:r>
          </a:p>
          <a:p>
            <a:pPr lvl="1" algn="just"/>
            <a:r>
              <a:rPr lang="et-EE" dirty="0" smtClean="0"/>
              <a:t>Kasutamine </a:t>
            </a:r>
            <a:endParaRPr lang="et-EE"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t-EE" dirty="0" smtClean="0">
                <a:solidFill>
                  <a:srgbClr val="C86808"/>
                </a:solidFill>
              </a:rPr>
              <a:t>Dokumentide säilitamine</a:t>
            </a:r>
            <a:endParaRPr lang="et-EE" dirty="0">
              <a:solidFill>
                <a:srgbClr val="C86808"/>
              </a:solidFill>
            </a:endParaRPr>
          </a:p>
        </p:txBody>
      </p:sp>
      <p:sp>
        <p:nvSpPr>
          <p:cNvPr id="3" name="Content Placeholder 2"/>
          <p:cNvSpPr>
            <a:spLocks noGrp="1"/>
          </p:cNvSpPr>
          <p:nvPr>
            <p:ph idx="1"/>
          </p:nvPr>
        </p:nvSpPr>
        <p:spPr>
          <a:xfrm>
            <a:off x="251520" y="1600200"/>
            <a:ext cx="8435280" cy="4925144"/>
          </a:xfrm>
        </p:spPr>
        <p:txBody>
          <a:bodyPr>
            <a:noAutofit/>
          </a:bodyPr>
          <a:lstStyle/>
          <a:p>
            <a:r>
              <a:rPr lang="et-EE" b="1" dirty="0" smtClean="0"/>
              <a:t>Dokumentide säilitustähtaja kehtestamisel tuleks lähtuda järgmisest:</a:t>
            </a:r>
            <a:endParaRPr lang="et-EE" b="1" dirty="0"/>
          </a:p>
          <a:p>
            <a:pPr lvl="1"/>
            <a:r>
              <a:rPr lang="et-EE" sz="3200" dirty="0"/>
              <a:t>s</a:t>
            </a:r>
            <a:r>
              <a:rPr lang="et-EE" sz="3200" dirty="0" smtClean="0"/>
              <a:t>eaduse või selle alusel antud õigusaktikga sätestatud tähtajast; </a:t>
            </a:r>
          </a:p>
          <a:p>
            <a:pPr lvl="1"/>
            <a:r>
              <a:rPr lang="et-EE" sz="3200" dirty="0"/>
              <a:t>f</a:t>
            </a:r>
            <a:r>
              <a:rPr lang="et-EE" sz="3200" dirty="0" smtClean="0"/>
              <a:t>aktide või tegevuse tõestamiseks ning isikute õiguste kaitseks vajalikust tähtajast </a:t>
            </a:r>
          </a:p>
          <a:p>
            <a:pPr lvl="1"/>
            <a:r>
              <a:rPr lang="et-EE" sz="3200" dirty="0"/>
              <a:t>t</a:t>
            </a:r>
            <a:r>
              <a:rPr lang="et-EE" sz="3200" dirty="0" smtClean="0"/>
              <a:t>egevuse järjepidevuse tagamise vajadusest; </a:t>
            </a:r>
          </a:p>
          <a:p>
            <a:pPr lvl="1"/>
            <a:r>
              <a:rPr lang="et-EE" sz="3200" dirty="0" smtClean="0"/>
              <a:t>ühingusiseselt kokku lepitud säilitustähtajast.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t-EE" dirty="0" smtClean="0">
                <a:solidFill>
                  <a:srgbClr val="C86808"/>
                </a:solidFill>
              </a:rPr>
              <a:t>Dokumentide loetelu</a:t>
            </a:r>
            <a:endParaRPr lang="et-EE" dirty="0"/>
          </a:p>
        </p:txBody>
      </p:sp>
      <p:sp>
        <p:nvSpPr>
          <p:cNvPr id="3" name="Content Placeholder 2"/>
          <p:cNvSpPr>
            <a:spLocks noGrp="1"/>
          </p:cNvSpPr>
          <p:nvPr>
            <p:ph idx="1"/>
          </p:nvPr>
        </p:nvSpPr>
        <p:spPr/>
        <p:txBody>
          <a:bodyPr/>
          <a:lstStyle/>
          <a:p>
            <a:r>
              <a:rPr lang="et-EE" dirty="0" smtClean="0"/>
              <a:t>Funktsiooni tähised ja nimetused</a:t>
            </a:r>
          </a:p>
          <a:p>
            <a:pPr lvl="1"/>
            <a:r>
              <a:rPr lang="et-EE" dirty="0" smtClean="0"/>
              <a:t>Sarja tähised ja nimetused</a:t>
            </a:r>
            <a:endParaRPr lang="et-EE"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t-EE" dirty="0" smtClean="0">
                <a:solidFill>
                  <a:srgbClr val="C86808"/>
                </a:solidFill>
              </a:rPr>
              <a:t>Üldkoosolek</a:t>
            </a:r>
            <a:endParaRPr lang="et-EE" dirty="0">
              <a:solidFill>
                <a:srgbClr val="C86808"/>
              </a:solidFill>
            </a:endParaRPr>
          </a:p>
        </p:txBody>
      </p:sp>
      <p:sp>
        <p:nvSpPr>
          <p:cNvPr id="3" name="Content Placeholder 2"/>
          <p:cNvSpPr>
            <a:spLocks noGrp="1"/>
          </p:cNvSpPr>
          <p:nvPr>
            <p:ph idx="1"/>
          </p:nvPr>
        </p:nvSpPr>
        <p:spPr>
          <a:xfrm>
            <a:off x="457200" y="1600200"/>
            <a:ext cx="8229600" cy="4925144"/>
          </a:xfrm>
        </p:spPr>
        <p:txBody>
          <a:bodyPr>
            <a:normAutofit lnSpcReduction="10000"/>
          </a:bodyPr>
          <a:lstStyle/>
          <a:p>
            <a:r>
              <a:rPr lang="et-EE" b="1" dirty="0" smtClean="0"/>
              <a:t>§ 18. Üldkoosolek</a:t>
            </a:r>
            <a:endParaRPr lang="et-EE" b="1" dirty="0"/>
          </a:p>
          <a:p>
            <a:pPr algn="just"/>
            <a:r>
              <a:rPr lang="et-EE" dirty="0" smtClean="0"/>
              <a:t>1) Mittetuludusühingu kõrgemaiks organiks on selle liikmete üldkoosolek. Üldkoosolekul võivad osaleda kõik mittetulundusühingu liikmed, kui seaduses ei ole sätestatud teisiti. </a:t>
            </a:r>
          </a:p>
          <a:p>
            <a:pPr algn="just"/>
            <a:r>
              <a:rPr lang="et-EE" dirty="0" smtClean="0"/>
              <a:t>2) Üldkoosolek võtab vastu otsuseid kõikides mittetulundusühingu juhtimise küsimustes, mida ei ole seaduse või põhikirjaga antud juhatuse või mittetulundusühingu muu organi pädevusse.</a:t>
            </a:r>
            <a:endParaRPr lang="et-EE"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smtClean="0">
                <a:solidFill>
                  <a:srgbClr val="C86808"/>
                </a:solidFill>
              </a:rPr>
              <a:t>Ajakava</a:t>
            </a:r>
            <a:r>
              <a:rPr lang="en-GB" dirty="0">
                <a:solidFill>
                  <a:srgbClr val="C86808"/>
                </a:solidFill>
              </a:rPr>
              <a:t>:</a:t>
            </a:r>
            <a:endParaRPr lang="et-EE" dirty="0">
              <a:solidFill>
                <a:srgbClr val="C86808"/>
              </a:solidFill>
            </a:endParaRPr>
          </a:p>
        </p:txBody>
      </p:sp>
      <p:graphicFrame>
        <p:nvGraphicFramePr>
          <p:cNvPr id="5" name="Content Placeholder 4"/>
          <p:cNvGraphicFramePr>
            <a:graphicFrameLocks noGrp="1"/>
          </p:cNvGraphicFramePr>
          <p:nvPr>
            <p:ph idx="1"/>
          </p:nvPr>
        </p:nvGraphicFramePr>
        <p:xfrm>
          <a:off x="457200" y="1600200"/>
          <a:ext cx="8229600" cy="4950786"/>
        </p:xfrm>
        <a:graphic>
          <a:graphicData uri="http://schemas.openxmlformats.org/drawingml/2006/table">
            <a:tbl>
              <a:tblPr firstRow="1" bandRow="1">
                <a:tableStyleId>{16D9F66E-5EB9-4882-86FB-DCBF35E3C3E4}</a:tableStyleId>
              </a:tblPr>
              <a:tblGrid>
                <a:gridCol w="2242592"/>
                <a:gridCol w="5987008"/>
              </a:tblGrid>
              <a:tr h="672731">
                <a:tc>
                  <a:txBody>
                    <a:bodyPr/>
                    <a:lstStyle/>
                    <a:p>
                      <a:r>
                        <a:rPr lang="et-EE" b="0" dirty="0" smtClean="0"/>
                        <a:t>10.00-10.20</a:t>
                      </a:r>
                    </a:p>
                    <a:p>
                      <a:r>
                        <a:rPr lang="et-EE" b="0" dirty="0" smtClean="0"/>
                        <a:t>10.00.-</a:t>
                      </a:r>
                      <a:r>
                        <a:rPr lang="et-EE" b="0" baseline="0" dirty="0" smtClean="0"/>
                        <a:t> 11.30</a:t>
                      </a:r>
                      <a:endParaRPr lang="et-EE" b="0" dirty="0"/>
                    </a:p>
                  </a:txBody>
                  <a:tcPr/>
                </a:tc>
                <a:tc>
                  <a:txBody>
                    <a:bodyPr/>
                    <a:lstStyle/>
                    <a:p>
                      <a:r>
                        <a:rPr lang="et-EE" b="0" dirty="0" smtClean="0"/>
                        <a:t>Sissejuhatus</a:t>
                      </a:r>
                    </a:p>
                    <a:p>
                      <a:r>
                        <a:rPr lang="en-GB" b="0" dirty="0" smtClean="0"/>
                        <a:t>Inimesed </a:t>
                      </a:r>
                      <a:r>
                        <a:rPr lang="et-EE" b="0" dirty="0" smtClean="0"/>
                        <a:t>organisatsioonide (MTÜ,</a:t>
                      </a:r>
                      <a:r>
                        <a:rPr lang="et-EE" b="0" baseline="0" dirty="0" smtClean="0"/>
                        <a:t> SA, Seltsing) sees ja väljas </a:t>
                      </a:r>
                    </a:p>
                    <a:p>
                      <a:r>
                        <a:rPr lang="et-EE" b="0" baseline="0" dirty="0" smtClean="0"/>
                        <a:t>Huvigruppide analüüs ja kaasamise kuldreeglid </a:t>
                      </a:r>
                      <a:endParaRPr lang="et-EE" b="0" dirty="0"/>
                    </a:p>
                  </a:txBody>
                  <a:tcPr/>
                </a:tc>
              </a:tr>
              <a:tr h="672731">
                <a:tc>
                  <a:txBody>
                    <a:bodyPr/>
                    <a:lstStyle/>
                    <a:p>
                      <a:r>
                        <a:rPr lang="et-EE" dirty="0" smtClean="0"/>
                        <a:t>11.45</a:t>
                      </a:r>
                      <a:r>
                        <a:rPr lang="et-EE" baseline="0" dirty="0" smtClean="0"/>
                        <a:t> – 11.45</a:t>
                      </a:r>
                      <a:endParaRPr lang="et-EE" dirty="0"/>
                    </a:p>
                  </a:txBody>
                  <a:tcPr/>
                </a:tc>
                <a:tc>
                  <a:txBody>
                    <a:bodyPr/>
                    <a:lstStyle/>
                    <a:p>
                      <a:r>
                        <a:rPr lang="et-EE" dirty="0" smtClean="0"/>
                        <a:t>Kohvopaus</a:t>
                      </a:r>
                      <a:endParaRPr lang="et-EE" dirty="0"/>
                    </a:p>
                  </a:txBody>
                  <a:tcPr/>
                </a:tc>
              </a:tr>
              <a:tr h="672731">
                <a:tc>
                  <a:txBody>
                    <a:bodyPr/>
                    <a:lstStyle/>
                    <a:p>
                      <a:r>
                        <a:rPr lang="et-EE" dirty="0" smtClean="0"/>
                        <a:t>11.45</a:t>
                      </a:r>
                      <a:r>
                        <a:rPr lang="et-EE" baseline="0" dirty="0" smtClean="0"/>
                        <a:t> – 13.15</a:t>
                      </a:r>
                      <a:endParaRPr lang="et-EE" dirty="0"/>
                    </a:p>
                  </a:txBody>
                  <a:tcPr/>
                </a:tc>
                <a:tc>
                  <a:txBody>
                    <a:bodyPr/>
                    <a:lstStyle/>
                    <a:p>
                      <a:r>
                        <a:rPr lang="et-EE" dirty="0" smtClean="0"/>
                        <a:t>MTÜ</a:t>
                      </a:r>
                      <a:r>
                        <a:rPr lang="et-EE" baseline="0" dirty="0" smtClean="0"/>
                        <a:t> juhtimisorganid </a:t>
                      </a:r>
                    </a:p>
                    <a:p>
                      <a:r>
                        <a:rPr lang="et-EE" baseline="0" dirty="0" smtClean="0"/>
                        <a:t>Juhatuse 2 põhifunktsiooni</a:t>
                      </a:r>
                      <a:endParaRPr lang="et-EE" dirty="0"/>
                    </a:p>
                  </a:txBody>
                  <a:tcPr/>
                </a:tc>
              </a:tr>
              <a:tr h="672731">
                <a:tc>
                  <a:txBody>
                    <a:bodyPr/>
                    <a:lstStyle/>
                    <a:p>
                      <a:r>
                        <a:rPr lang="et-EE" dirty="0" smtClean="0"/>
                        <a:t>13.15 – 14.00</a:t>
                      </a:r>
                      <a:endParaRPr lang="et-EE" dirty="0"/>
                    </a:p>
                  </a:txBody>
                  <a:tcPr/>
                </a:tc>
                <a:tc>
                  <a:txBody>
                    <a:bodyPr/>
                    <a:lstStyle/>
                    <a:p>
                      <a:r>
                        <a:rPr lang="et-EE" dirty="0" smtClean="0"/>
                        <a:t>Lõuna</a:t>
                      </a:r>
                      <a:endParaRPr lang="et-EE" dirty="0"/>
                    </a:p>
                  </a:txBody>
                  <a:tcPr/>
                </a:tc>
              </a:tr>
              <a:tr h="672731">
                <a:tc>
                  <a:txBody>
                    <a:bodyPr/>
                    <a:lstStyle/>
                    <a:p>
                      <a:r>
                        <a:rPr lang="et-EE" dirty="0" smtClean="0"/>
                        <a:t>14.00</a:t>
                      </a:r>
                      <a:r>
                        <a:rPr lang="et-EE" baseline="0" dirty="0" smtClean="0"/>
                        <a:t>  </a:t>
                      </a:r>
                      <a:r>
                        <a:rPr lang="et-EE" dirty="0" smtClean="0"/>
                        <a:t>– </a:t>
                      </a:r>
                      <a:r>
                        <a:rPr lang="et-EE" baseline="0" dirty="0" smtClean="0"/>
                        <a:t>15.30 </a:t>
                      </a:r>
                      <a:endParaRPr lang="et-EE" dirty="0"/>
                    </a:p>
                  </a:txBody>
                  <a:tcPr/>
                </a:tc>
                <a:tc>
                  <a:txBody>
                    <a:bodyPr/>
                    <a:lstStyle/>
                    <a:p>
                      <a:r>
                        <a:rPr lang="et-EE" dirty="0" smtClean="0"/>
                        <a:t>Juhatuse tegutsemisvõimekuse</a:t>
                      </a:r>
                      <a:r>
                        <a:rPr lang="et-EE" baseline="0" dirty="0" smtClean="0"/>
                        <a:t> arendamine</a:t>
                      </a:r>
                    </a:p>
                    <a:p>
                      <a:r>
                        <a:rPr lang="et-EE" baseline="0" dirty="0" smtClean="0"/>
                        <a:t>Hea valitsemise põhiväärtused ja organisatsioonikuluur</a:t>
                      </a:r>
                      <a:endParaRPr lang="et-EE" dirty="0"/>
                    </a:p>
                  </a:txBody>
                  <a:tcPr/>
                </a:tc>
              </a:tr>
              <a:tr h="672731">
                <a:tc>
                  <a:txBody>
                    <a:bodyPr/>
                    <a:lstStyle/>
                    <a:p>
                      <a:r>
                        <a:rPr lang="et-EE" dirty="0" smtClean="0"/>
                        <a:t>15.30 – 15.45</a:t>
                      </a:r>
                      <a:endParaRPr lang="et-EE" dirty="0"/>
                    </a:p>
                  </a:txBody>
                  <a:tcPr/>
                </a:tc>
                <a:tc>
                  <a:txBody>
                    <a:bodyPr/>
                    <a:lstStyle/>
                    <a:p>
                      <a:r>
                        <a:rPr lang="et-EE" dirty="0" smtClean="0"/>
                        <a:t>Kohvipaus</a:t>
                      </a:r>
                      <a:endParaRPr lang="et-EE" dirty="0"/>
                    </a:p>
                  </a:txBody>
                  <a:tcPr/>
                </a:tc>
              </a:tr>
              <a:tr h="672731">
                <a:tc>
                  <a:txBody>
                    <a:bodyPr/>
                    <a:lstStyle/>
                    <a:p>
                      <a:r>
                        <a:rPr lang="et-EE" dirty="0" smtClean="0"/>
                        <a:t>15.45</a:t>
                      </a:r>
                      <a:r>
                        <a:rPr lang="et-EE" baseline="0" dirty="0" smtClean="0"/>
                        <a:t> – 17.15 </a:t>
                      </a:r>
                      <a:endParaRPr lang="et-EE" dirty="0"/>
                    </a:p>
                  </a:txBody>
                  <a:tcPr/>
                </a:tc>
                <a:tc>
                  <a:txBody>
                    <a:bodyPr/>
                    <a:lstStyle/>
                    <a:p>
                      <a:r>
                        <a:rPr lang="et-EE" dirty="0" smtClean="0"/>
                        <a:t>MTÜ liikmed</a:t>
                      </a:r>
                      <a:endParaRPr lang="et-EE" dirty="0"/>
                    </a:p>
                  </a:txBody>
                  <a:tcPr/>
                </a:tc>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t-EE" dirty="0" smtClean="0">
                <a:solidFill>
                  <a:srgbClr val="C86808"/>
                </a:solidFill>
              </a:rPr>
              <a:t>S</a:t>
            </a:r>
            <a:r>
              <a:rPr lang="et-EE" dirty="0" smtClean="0">
                <a:solidFill>
                  <a:srgbClr val="C86808"/>
                </a:solidFill>
              </a:rPr>
              <a:t>isekommunikatsiooni meistriklass: üldkoosolek</a:t>
            </a:r>
            <a:endParaRPr lang="et-EE" dirty="0"/>
          </a:p>
        </p:txBody>
      </p:sp>
      <p:sp>
        <p:nvSpPr>
          <p:cNvPr id="3" name="Content Placeholder 2"/>
          <p:cNvSpPr>
            <a:spLocks noGrp="1"/>
          </p:cNvSpPr>
          <p:nvPr>
            <p:ph idx="1"/>
          </p:nvPr>
        </p:nvSpPr>
        <p:spPr/>
        <p:txBody>
          <a:bodyPr/>
          <a:lstStyle/>
          <a:p>
            <a:endParaRPr lang="et-EE" dirty="0" smtClean="0"/>
          </a:p>
          <a:p>
            <a:r>
              <a:rPr lang="et-EE" dirty="0" smtClean="0"/>
              <a:t>Üldkoosoleku ettevalmistamine</a:t>
            </a:r>
          </a:p>
          <a:p>
            <a:endParaRPr lang="et-EE" dirty="0"/>
          </a:p>
          <a:p>
            <a:r>
              <a:rPr lang="et-EE" dirty="0" smtClean="0"/>
              <a:t>Üldkoosoleku läbiviimine</a:t>
            </a:r>
          </a:p>
          <a:p>
            <a:endParaRPr lang="et-EE" dirty="0"/>
          </a:p>
          <a:p>
            <a:r>
              <a:rPr lang="et-EE" dirty="0" smtClean="0"/>
              <a:t>Koosolekujärgsed tegevused</a:t>
            </a:r>
            <a:endParaRPr lang="et-EE"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t-EE" sz="3600" dirty="0" smtClean="0">
                <a:solidFill>
                  <a:srgbClr val="C86808"/>
                </a:solidFill>
              </a:rPr>
              <a:t>Konfliktide lahendamine ennetamine</a:t>
            </a:r>
            <a:endParaRPr lang="et-EE" sz="3600" dirty="0"/>
          </a:p>
        </p:txBody>
      </p:sp>
      <p:sp>
        <p:nvSpPr>
          <p:cNvPr id="3" name="Content Placeholder 2"/>
          <p:cNvSpPr>
            <a:spLocks noGrp="1"/>
          </p:cNvSpPr>
          <p:nvPr>
            <p:ph idx="1"/>
          </p:nvPr>
        </p:nvSpPr>
        <p:spPr/>
        <p:txBody>
          <a:bodyPr/>
          <a:lstStyle/>
          <a:p>
            <a:r>
              <a:rPr lang="et-EE" dirty="0" smtClean="0"/>
              <a:t>Konflikti anatoomia</a:t>
            </a:r>
          </a:p>
          <a:p>
            <a:r>
              <a:rPr lang="et-EE" dirty="0" smtClean="0"/>
              <a:t>Konfliktide emotsionaalsed, eetilised ja juriidilised aspektid</a:t>
            </a:r>
          </a:p>
          <a:p>
            <a:r>
              <a:rPr lang="et-EE" dirty="0" smtClean="0"/>
              <a:t>Julge küsida...</a:t>
            </a:r>
            <a:endParaRPr lang="et-EE"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t-EE" sz="3600" dirty="0" smtClean="0">
                <a:solidFill>
                  <a:srgbClr val="C86808"/>
                </a:solidFill>
              </a:rPr>
              <a:t>Julg</a:t>
            </a:r>
            <a:r>
              <a:rPr lang="et-EE" sz="3600" dirty="0" smtClean="0">
                <a:solidFill>
                  <a:srgbClr val="C86808"/>
                </a:solidFill>
              </a:rPr>
              <a:t>e küsida:</a:t>
            </a:r>
            <a:endParaRPr lang="et-EE" sz="3600" dirty="0"/>
          </a:p>
        </p:txBody>
      </p:sp>
      <p:sp>
        <p:nvSpPr>
          <p:cNvPr id="3" name="Content Placeholder 2"/>
          <p:cNvSpPr>
            <a:spLocks noGrp="1"/>
          </p:cNvSpPr>
          <p:nvPr>
            <p:ph idx="1"/>
          </p:nvPr>
        </p:nvSpPr>
        <p:spPr/>
        <p:txBody>
          <a:bodyPr/>
          <a:lstStyle/>
          <a:p>
            <a:r>
              <a:rPr lang="et-EE" dirty="0" smtClean="0"/>
              <a:t>Konkreetne küsimus osalejatele</a:t>
            </a:r>
          </a:p>
          <a:p>
            <a:r>
              <a:rPr lang="et-EE" dirty="0" smtClean="0"/>
              <a:t>Lahendused väikesele paberitele kirjad </a:t>
            </a:r>
          </a:p>
          <a:p>
            <a:r>
              <a:rPr lang="et-EE" dirty="0" smtClean="0"/>
              <a:t>Küsija kuulab ja tänab nõuannete, ideede, soovituste, kontkaktide eest</a:t>
            </a:r>
            <a:endParaRPr lang="et-EE"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solidFill>
                  <a:srgbClr val="C86808"/>
                </a:solidFill>
              </a:rPr>
              <a:t>Motiveerimine ja tunnustamine</a:t>
            </a:r>
            <a:endParaRPr lang="et-EE" dirty="0">
              <a:solidFill>
                <a:srgbClr val="C86808"/>
              </a:solidFill>
            </a:endParaRPr>
          </a:p>
        </p:txBody>
      </p:sp>
      <p:sp>
        <p:nvSpPr>
          <p:cNvPr id="3" name="Content Placeholder 2"/>
          <p:cNvSpPr>
            <a:spLocks noGrp="1"/>
          </p:cNvSpPr>
          <p:nvPr>
            <p:ph idx="1"/>
          </p:nvPr>
        </p:nvSpPr>
        <p:spPr/>
        <p:txBody>
          <a:bodyPr/>
          <a:lstStyle/>
          <a:p>
            <a:r>
              <a:rPr lang="et-EE" dirty="0" smtClean="0"/>
              <a:t>Mis motiveerib Sind tegutsema oma MTÜ juhatuses?</a:t>
            </a:r>
            <a:endParaRPr lang="et-EE"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688" y="274638"/>
            <a:ext cx="8686800" cy="1143000"/>
          </a:xfrm>
        </p:spPr>
        <p:txBody>
          <a:bodyPr>
            <a:normAutofit fontScale="90000"/>
          </a:bodyPr>
          <a:lstStyle/>
          <a:p>
            <a:pPr algn="l"/>
            <a:r>
              <a:rPr lang="et-EE" dirty="0" smtClean="0">
                <a:solidFill>
                  <a:srgbClr val="C86808"/>
                </a:solidFill>
              </a:rPr>
              <a:t>MTÜ ja selle tegevuste strateegiline kavandamine</a:t>
            </a:r>
            <a:endParaRPr lang="et-EE" dirty="0">
              <a:solidFill>
                <a:srgbClr val="C86808"/>
              </a:solidFill>
            </a:endParaRPr>
          </a:p>
        </p:txBody>
      </p:sp>
      <p:sp>
        <p:nvSpPr>
          <p:cNvPr id="3" name="Content Placeholder 2"/>
          <p:cNvSpPr>
            <a:spLocks noGrp="1"/>
          </p:cNvSpPr>
          <p:nvPr>
            <p:ph idx="1"/>
          </p:nvPr>
        </p:nvSpPr>
        <p:spPr/>
        <p:txBody>
          <a:bodyPr>
            <a:normAutofit lnSpcReduction="10000"/>
          </a:bodyPr>
          <a:lstStyle/>
          <a:p>
            <a:r>
              <a:rPr lang="et-EE" dirty="0" smtClean="0"/>
              <a:t>Selge ja kirjalikult vormistatud </a:t>
            </a:r>
            <a:r>
              <a:rPr lang="et-EE" b="1" dirty="0" smtClean="0"/>
              <a:t>mission</a:t>
            </a:r>
          </a:p>
          <a:p>
            <a:r>
              <a:rPr lang="et-EE" dirty="0" smtClean="0"/>
              <a:t>Julge</a:t>
            </a:r>
            <a:r>
              <a:rPr lang="et-EE" b="1" dirty="0" smtClean="0"/>
              <a:t> visioon</a:t>
            </a:r>
          </a:p>
          <a:p>
            <a:r>
              <a:rPr lang="et-EE" dirty="0" smtClean="0"/>
              <a:t>Mõõdetavad </a:t>
            </a:r>
            <a:r>
              <a:rPr lang="et-EE" b="1" dirty="0" smtClean="0"/>
              <a:t>eesmärgid</a:t>
            </a:r>
          </a:p>
          <a:p>
            <a:pPr lvl="1"/>
            <a:r>
              <a:rPr lang="et-EE" dirty="0" smtClean="0"/>
              <a:t>Asjakohased indikaatorid</a:t>
            </a:r>
          </a:p>
          <a:p>
            <a:pPr lvl="1"/>
            <a:r>
              <a:rPr lang="et-EE" dirty="0" smtClean="0"/>
              <a:t>Mõõtmisvahendid</a:t>
            </a:r>
          </a:p>
          <a:p>
            <a:pPr lvl="1"/>
            <a:r>
              <a:rPr lang="et-EE" dirty="0" smtClean="0"/>
              <a:t>Ajastus</a:t>
            </a:r>
            <a:endParaRPr lang="et-EE" b="1" dirty="0" smtClean="0"/>
          </a:p>
          <a:p>
            <a:r>
              <a:rPr lang="et-EE" b="1" dirty="0" smtClean="0"/>
              <a:t>Teostatavad </a:t>
            </a:r>
            <a:r>
              <a:rPr lang="et-EE" dirty="0" smtClean="0"/>
              <a:t>programmid ja tegevused</a:t>
            </a:r>
          </a:p>
          <a:p>
            <a:pPr lvl="1"/>
            <a:r>
              <a:rPr lang="et-EE" dirty="0" smtClean="0"/>
              <a:t>Pikaajaline kava vähemalt 2-3 aastaks</a:t>
            </a:r>
          </a:p>
          <a:p>
            <a:pPr lvl="1"/>
            <a:r>
              <a:rPr lang="et-EE" dirty="0" smtClean="0"/>
              <a:t>Konkreetne tegevuskava  6 kuuks</a:t>
            </a:r>
          </a:p>
          <a:p>
            <a:endParaRPr lang="et-EE" b="1" dirty="0" smtClean="0"/>
          </a:p>
          <a:p>
            <a:pPr lvl="1">
              <a:buNone/>
            </a:pPr>
            <a:endParaRPr lang="et-EE"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t-EE" dirty="0" smtClean="0">
                <a:solidFill>
                  <a:srgbClr val="C86808"/>
                </a:solidFill>
              </a:rPr>
              <a:t>MTÜ ja vabatahtlikud</a:t>
            </a:r>
            <a:endParaRPr lang="et-EE" dirty="0">
              <a:solidFill>
                <a:srgbClr val="C86808"/>
              </a:solidFill>
            </a:endParaRPr>
          </a:p>
        </p:txBody>
      </p:sp>
      <p:sp>
        <p:nvSpPr>
          <p:cNvPr id="3" name="Content Placeholder 2"/>
          <p:cNvSpPr>
            <a:spLocks noGrp="1"/>
          </p:cNvSpPr>
          <p:nvPr>
            <p:ph idx="1"/>
          </p:nvPr>
        </p:nvSpPr>
        <p:spPr/>
        <p:txBody>
          <a:bodyPr>
            <a:normAutofit/>
          </a:bodyPr>
          <a:lstStyle/>
          <a:p>
            <a:r>
              <a:rPr lang="et-EE" dirty="0" smtClean="0"/>
              <a:t>Kes on vabatahtlikud?</a:t>
            </a:r>
          </a:p>
          <a:p>
            <a:r>
              <a:rPr lang="et-EE" dirty="0" smtClean="0"/>
              <a:t>Kuidas neid peaks kaasama?</a:t>
            </a:r>
          </a:p>
          <a:p>
            <a:r>
              <a:rPr lang="et-EE" dirty="0" smtClean="0"/>
              <a:t>Kuidas vabatahtlikke motiveerida ja hoida?</a:t>
            </a:r>
            <a:endParaRPr lang="et-EE" dirty="0"/>
          </a:p>
          <a:p>
            <a:endParaRPr lang="et-EE" dirty="0" smtClean="0"/>
          </a:p>
          <a:p>
            <a:r>
              <a:rPr lang="et-EE" dirty="0" smtClean="0"/>
              <a:t>Palju huvitavat infot leiad:</a:t>
            </a:r>
            <a:br>
              <a:rPr lang="et-EE" dirty="0" smtClean="0"/>
            </a:br>
            <a:r>
              <a:rPr lang="et-EE" dirty="0" smtClean="0">
                <a:hlinkClick r:id="rId2"/>
              </a:rPr>
              <a:t>www.vabatahtlikud.ee</a:t>
            </a:r>
            <a:r>
              <a:rPr lang="et-EE" dirty="0" smtClean="0"/>
              <a:t> </a:t>
            </a:r>
          </a:p>
          <a:p>
            <a:pPr>
              <a:buNone/>
            </a:pPr>
            <a:r>
              <a:rPr lang="et-EE" dirty="0" smtClean="0"/>
              <a:t>	vabatahtlik2011.sscw.ee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b="1" dirty="0" smtClean="0">
                <a:solidFill>
                  <a:srgbClr val="C86808"/>
                </a:solidFill>
              </a:rPr>
              <a:t>TÄNAME JA JÕUDU TÖÖLE!</a:t>
            </a:r>
            <a:endParaRPr lang="et-EE" b="1" dirty="0">
              <a:solidFill>
                <a:srgbClr val="C86808"/>
              </a:solidFill>
            </a:endParaRPr>
          </a:p>
        </p:txBody>
      </p:sp>
      <p:sp>
        <p:nvSpPr>
          <p:cNvPr id="3" name="Content Placeholder 2"/>
          <p:cNvSpPr>
            <a:spLocks noGrp="1"/>
          </p:cNvSpPr>
          <p:nvPr>
            <p:ph idx="1"/>
          </p:nvPr>
        </p:nvSpPr>
        <p:spPr/>
        <p:txBody>
          <a:bodyPr>
            <a:normAutofit fontScale="92500" lnSpcReduction="10000"/>
          </a:bodyPr>
          <a:lstStyle/>
          <a:p>
            <a:pPr>
              <a:buNone/>
            </a:pPr>
            <a:r>
              <a:rPr lang="et-EE" dirty="0" smtClean="0"/>
              <a:t>Lugupidamisega, </a:t>
            </a:r>
          </a:p>
          <a:p>
            <a:pPr>
              <a:buNone/>
            </a:pPr>
            <a:endParaRPr lang="et-EE" dirty="0"/>
          </a:p>
          <a:p>
            <a:pPr>
              <a:buNone/>
            </a:pPr>
            <a:r>
              <a:rPr lang="et-EE" dirty="0" smtClean="0"/>
              <a:t>Vassili Golikov ja Taisi Valdlo</a:t>
            </a:r>
            <a:endParaRPr lang="et-EE" dirty="0"/>
          </a:p>
          <a:p>
            <a:pPr>
              <a:buNone/>
            </a:pPr>
            <a:r>
              <a:rPr lang="et-EE" dirty="0" smtClean="0"/>
              <a:t>MTÜ Sillamäe Lastekaitse Ühing </a:t>
            </a:r>
          </a:p>
          <a:p>
            <a:pPr>
              <a:buNone/>
            </a:pPr>
            <a:r>
              <a:rPr lang="et-EE" dirty="0" smtClean="0">
                <a:hlinkClick r:id="rId3"/>
              </a:rPr>
              <a:t>info@sscw.ee</a:t>
            </a:r>
            <a:endParaRPr lang="et-EE" dirty="0" smtClean="0">
              <a:hlinkClick r:id="rId4"/>
            </a:endParaRPr>
          </a:p>
          <a:p>
            <a:pPr>
              <a:buNone/>
            </a:pPr>
            <a:r>
              <a:rPr lang="et-EE" dirty="0" smtClean="0">
                <a:hlinkClick r:id="rId4"/>
              </a:rPr>
              <a:t>www.sscw.ee</a:t>
            </a:r>
            <a:endParaRPr lang="et-EE" dirty="0" smtClean="0"/>
          </a:p>
          <a:p>
            <a:pPr>
              <a:buNone/>
            </a:pPr>
            <a:endParaRPr lang="et-EE" dirty="0"/>
          </a:p>
          <a:p>
            <a:pPr>
              <a:buNone/>
            </a:pPr>
            <a:r>
              <a:rPr lang="et-EE" dirty="0" smtClean="0"/>
              <a:t>Kasutatud materjalid: Kaidi Holm, </a:t>
            </a:r>
            <a:br>
              <a:rPr lang="et-EE" dirty="0" smtClean="0"/>
            </a:br>
            <a:r>
              <a:rPr lang="et-EE" dirty="0" smtClean="0"/>
              <a:t>Juhatuse Kompetensikeskus</a:t>
            </a:r>
            <a:endParaRPr lang="et-EE"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solidFill>
                  <a:srgbClr val="C86808"/>
                </a:solidFill>
              </a:rPr>
              <a:t>MTÜ/SA</a:t>
            </a:r>
            <a:endParaRPr lang="et-EE" dirty="0">
              <a:solidFill>
                <a:srgbClr val="C86808"/>
              </a:solidFill>
            </a:endParaRPr>
          </a:p>
        </p:txBody>
      </p:sp>
      <p:sp>
        <p:nvSpPr>
          <p:cNvPr id="3" name="Content Placeholder 2"/>
          <p:cNvSpPr>
            <a:spLocks noGrp="1"/>
          </p:cNvSpPr>
          <p:nvPr>
            <p:ph idx="1"/>
          </p:nvPr>
        </p:nvSpPr>
        <p:spPr/>
        <p:txBody>
          <a:bodyPr/>
          <a:lstStyle/>
          <a:p>
            <a:r>
              <a:rPr lang="et-EE" dirty="0" smtClean="0"/>
              <a:t>Kui eraõiguslik juriidiline isik</a:t>
            </a:r>
          </a:p>
          <a:p>
            <a:pPr lvl="1"/>
            <a:r>
              <a:rPr lang="et-EE" dirty="0" smtClean="0"/>
              <a:t>Õigusvõime</a:t>
            </a:r>
          </a:p>
          <a:p>
            <a:pPr lvl="1"/>
            <a:r>
              <a:rPr lang="et-EE" dirty="0" smtClean="0"/>
              <a:t>Esindamine</a:t>
            </a:r>
          </a:p>
          <a:p>
            <a:pPr lvl="1"/>
            <a:endParaRPr lang="et-EE" dirty="0" smtClean="0"/>
          </a:p>
          <a:p>
            <a:r>
              <a:rPr lang="et-EE" dirty="0" smtClean="0"/>
              <a:t>Kui organisatsioon</a:t>
            </a:r>
          </a:p>
          <a:p>
            <a:pPr lvl="1"/>
            <a:r>
              <a:rPr lang="et-EE" dirty="0" smtClean="0"/>
              <a:t>Liikmete koostööhuvi ja vajadus</a:t>
            </a:r>
          </a:p>
          <a:p>
            <a:pPr lvl="1"/>
            <a:r>
              <a:rPr lang="et-EE" dirty="0" smtClean="0"/>
              <a:t>Põhikirjalised eesmärgid</a:t>
            </a:r>
          </a:p>
          <a:p>
            <a:pPr lvl="1"/>
            <a:r>
              <a:rPr lang="et-EE" dirty="0" smtClean="0"/>
              <a:t>Juhtimine</a:t>
            </a:r>
            <a:endParaRPr lang="et-EE" dirty="0"/>
          </a:p>
          <a:p>
            <a:endParaRPr lang="et-EE" dirty="0" smtClean="0"/>
          </a:p>
          <a:p>
            <a:pPr lvl="1"/>
            <a:endParaRPr lang="et-EE"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t-EE" sz="3600" dirty="0" smtClean="0">
                <a:solidFill>
                  <a:srgbClr val="C86808"/>
                </a:solidFill>
              </a:rPr>
              <a:t>Meie MTÜ/SA jaoks olulised inimesed</a:t>
            </a:r>
            <a:endParaRPr lang="et-EE" sz="3600" dirty="0">
              <a:solidFill>
                <a:srgbClr val="C86808"/>
              </a:solidFill>
            </a:endParaRPr>
          </a:p>
        </p:txBody>
      </p:sp>
      <p:sp>
        <p:nvSpPr>
          <p:cNvPr id="3" name="Content Placeholder 2"/>
          <p:cNvSpPr>
            <a:spLocks noGrp="1"/>
          </p:cNvSpPr>
          <p:nvPr>
            <p:ph idx="1"/>
          </p:nvPr>
        </p:nvSpPr>
        <p:spPr/>
        <p:txBody>
          <a:bodyPr/>
          <a:lstStyle/>
          <a:p>
            <a:pPr>
              <a:buNone/>
            </a:pPr>
            <a:r>
              <a:rPr lang="et-EE" dirty="0" smtClean="0"/>
              <a:t>· </a:t>
            </a:r>
            <a:r>
              <a:rPr lang="et-EE" dirty="0" smtClean="0"/>
              <a:t>MTÜ/SA sees:			· MTÜ/SA väljas</a:t>
            </a:r>
            <a:endParaRPr lang="et-EE"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t-EE" dirty="0" smtClean="0">
                <a:solidFill>
                  <a:srgbClr val="C86808"/>
                </a:solidFill>
              </a:rPr>
              <a:t>MTÜ juhtimisorganid ja nende funktsioonid</a:t>
            </a:r>
            <a:endParaRPr lang="et-EE" dirty="0">
              <a:solidFill>
                <a:srgbClr val="C86808"/>
              </a:solidFill>
            </a:endParaRPr>
          </a:p>
        </p:txBody>
      </p:sp>
      <p:sp>
        <p:nvSpPr>
          <p:cNvPr id="3" name="Content Placeholder 2"/>
          <p:cNvSpPr>
            <a:spLocks noGrp="1"/>
          </p:cNvSpPr>
          <p:nvPr>
            <p:ph idx="1"/>
          </p:nvPr>
        </p:nvSpPr>
        <p:spPr/>
        <p:txBody>
          <a:bodyPr/>
          <a:lstStyle/>
          <a:p>
            <a:endParaRPr lang="et-EE" dirty="0" smtClean="0"/>
          </a:p>
          <a:p>
            <a:r>
              <a:rPr lang="et-EE" dirty="0" smtClean="0"/>
              <a:t>Üldkoosolek (§ 18-24)</a:t>
            </a:r>
          </a:p>
          <a:p>
            <a:r>
              <a:rPr lang="et-EE" dirty="0" smtClean="0"/>
              <a:t>Volinike koosolek (</a:t>
            </a:r>
            <a:r>
              <a:rPr lang="et-EE" dirty="0" smtClean="0"/>
              <a:t>§ 25)</a:t>
            </a:r>
          </a:p>
          <a:p>
            <a:r>
              <a:rPr lang="et-EE" dirty="0" smtClean="0"/>
              <a:t>Juhatuse (</a:t>
            </a:r>
            <a:r>
              <a:rPr lang="et-EE" dirty="0" smtClean="0"/>
              <a:t>§ 26-30)</a:t>
            </a:r>
          </a:p>
          <a:p>
            <a:r>
              <a:rPr lang="et-EE" dirty="0" smtClean="0"/>
              <a:t>Muu organid (</a:t>
            </a:r>
            <a:r>
              <a:rPr lang="et-EE" dirty="0" smtClean="0"/>
              <a:t>§ 31)</a:t>
            </a:r>
            <a:endParaRPr lang="et-EE"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t-EE" dirty="0" smtClean="0">
                <a:solidFill>
                  <a:srgbClr val="C86808"/>
                </a:solidFill>
              </a:rPr>
              <a:t>Juhatus</a:t>
            </a:r>
            <a:endParaRPr lang="et-EE" dirty="0">
              <a:solidFill>
                <a:srgbClr val="C86808"/>
              </a:solidFill>
            </a:endParaRPr>
          </a:p>
        </p:txBody>
      </p:sp>
      <p:sp>
        <p:nvSpPr>
          <p:cNvPr id="3" name="Content Placeholder 2"/>
          <p:cNvSpPr>
            <a:spLocks noGrp="1"/>
          </p:cNvSpPr>
          <p:nvPr>
            <p:ph idx="1"/>
          </p:nvPr>
        </p:nvSpPr>
        <p:spPr>
          <a:xfrm>
            <a:off x="457200" y="1600200"/>
            <a:ext cx="8229600" cy="4853136"/>
          </a:xfrm>
        </p:spPr>
        <p:txBody>
          <a:bodyPr>
            <a:normAutofit/>
          </a:bodyPr>
          <a:lstStyle/>
          <a:p>
            <a:r>
              <a:rPr lang="et-EE" dirty="0" smtClean="0"/>
              <a:t>Juhatus juhib ja esindab </a:t>
            </a:r>
          </a:p>
          <a:p>
            <a:pPr lvl="1"/>
            <a:r>
              <a:rPr lang="et-EE" dirty="0" smtClean="0"/>
              <a:t>Juhtimine + kindlad toimingud</a:t>
            </a:r>
          </a:p>
          <a:p>
            <a:pPr lvl="1"/>
            <a:r>
              <a:rPr lang="et-EE" dirty="0" smtClean="0"/>
              <a:t>Juhatuse liikme esindusõigus ja selle piiramine</a:t>
            </a:r>
            <a:endParaRPr lang="et-EE" dirty="0" smtClean="0"/>
          </a:p>
          <a:p>
            <a:r>
              <a:rPr lang="et-EE" dirty="0" smtClean="0"/>
              <a:t>Juhatuse liikme kohustused</a:t>
            </a:r>
          </a:p>
          <a:p>
            <a:pPr lvl="1"/>
            <a:r>
              <a:rPr lang="et-EE" dirty="0"/>
              <a:t> </a:t>
            </a:r>
            <a:r>
              <a:rPr lang="et-EE" dirty="0" smtClean="0"/>
              <a:t>Kohustuste allikad (seadusd, põhikiri ja leping)</a:t>
            </a:r>
          </a:p>
          <a:p>
            <a:pPr lvl="1"/>
            <a:r>
              <a:rPr lang="et-EE" dirty="0" smtClean="0"/>
              <a:t>TSÜS </a:t>
            </a:r>
            <a:r>
              <a:rPr lang="et-EE" dirty="0" smtClean="0"/>
              <a:t>§ 32 + VÕS: tegutsemine heas usus</a:t>
            </a:r>
          </a:p>
          <a:p>
            <a:pPr lvl="1"/>
            <a:r>
              <a:rPr lang="et-EE" dirty="0" smtClean="0"/>
              <a:t>TSÜS § 35 + MTÜS § 32 + VÕS 35 ptk.: hoolsus, lojaalsus</a:t>
            </a:r>
          </a:p>
          <a:p>
            <a:pPr lvl="1"/>
            <a:r>
              <a:rPr lang="et-EE" dirty="0" smtClean="0"/>
              <a:t>Konkreetsed ülesanded</a:t>
            </a:r>
          </a:p>
          <a:p>
            <a:endParaRPr lang="et-EE" dirty="0" smtClean="0"/>
          </a:p>
          <a:p>
            <a:pPr lvl="1">
              <a:buNone/>
            </a:pPr>
            <a:endParaRPr lang="et-EE"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t-EE" dirty="0" smtClean="0">
                <a:solidFill>
                  <a:srgbClr val="C86808"/>
                </a:solidFill>
              </a:rPr>
              <a:t>Juhatus kui meeskond</a:t>
            </a:r>
            <a:endParaRPr lang="et-EE" dirty="0">
              <a:solidFill>
                <a:srgbClr val="C86808"/>
              </a:solidFill>
            </a:endParaRPr>
          </a:p>
        </p:txBody>
      </p:sp>
      <p:sp>
        <p:nvSpPr>
          <p:cNvPr id="3" name="Content Placeholder 2"/>
          <p:cNvSpPr>
            <a:spLocks noGrp="1"/>
          </p:cNvSpPr>
          <p:nvPr>
            <p:ph idx="1"/>
          </p:nvPr>
        </p:nvSpPr>
        <p:spPr/>
        <p:txBody>
          <a:bodyPr/>
          <a:lstStyle/>
          <a:p>
            <a:r>
              <a:rPr lang="et-EE" dirty="0" smtClean="0"/>
              <a:t>Juhatuse kavandamine</a:t>
            </a:r>
          </a:p>
          <a:p>
            <a:r>
              <a:rPr lang="et-EE" dirty="0" smtClean="0"/>
              <a:t>Juhatuse liikmete määramine</a:t>
            </a:r>
            <a:endParaRPr lang="et-EE"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t-EE" dirty="0" smtClean="0">
                <a:solidFill>
                  <a:srgbClr val="C86808"/>
                </a:solidFill>
              </a:rPr>
              <a:t>Hea valitsemine</a:t>
            </a:r>
            <a:endParaRPr lang="et-EE" dirty="0">
              <a:solidFill>
                <a:srgbClr val="C86808"/>
              </a:solidFill>
            </a:endParaRPr>
          </a:p>
        </p:txBody>
      </p:sp>
      <p:sp>
        <p:nvSpPr>
          <p:cNvPr id="3" name="Content Placeholder 2"/>
          <p:cNvSpPr>
            <a:spLocks noGrp="1"/>
          </p:cNvSpPr>
          <p:nvPr>
            <p:ph idx="1"/>
          </p:nvPr>
        </p:nvSpPr>
        <p:spPr/>
        <p:txBody>
          <a:bodyPr/>
          <a:lstStyle/>
          <a:p>
            <a:pPr algn="just"/>
            <a:r>
              <a:rPr lang="et-EE" dirty="0" smtClean="0"/>
              <a:t>... Läbipaistev otsusprotesess, mille kaudu mittetuludusliku ühenduse eestvedajad suunavad vahendeid ja teostavad võimu, võttes aluseks jagatud väärtused ning tehes seda tõhusalt ja vastutustundlikult </a:t>
            </a:r>
          </a:p>
          <a:p>
            <a:endParaRPr lang="et-EE" dirty="0" smtClean="0"/>
          </a:p>
          <a:p>
            <a:endParaRPr lang="et-EE" dirty="0"/>
          </a:p>
          <a:p>
            <a:pPr algn="r">
              <a:buNone/>
            </a:pPr>
            <a:r>
              <a:rPr lang="et-EE" sz="1800" dirty="0" smtClean="0"/>
              <a:t>	(Kesk- ja Ida-Euroopa riikide mittetuludusliku hea valitsemine töögrupp)</a:t>
            </a:r>
            <a:endParaRPr lang="et-EE" sz="1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t-EE" dirty="0" smtClean="0">
                <a:solidFill>
                  <a:srgbClr val="C86808"/>
                </a:solidFill>
              </a:rPr>
              <a:t>Olulisimad väärtused</a:t>
            </a:r>
            <a:endParaRPr lang="et-EE" dirty="0">
              <a:solidFill>
                <a:srgbClr val="C86808"/>
              </a:solidFill>
            </a:endParaRPr>
          </a:p>
        </p:txBody>
      </p:sp>
      <p:sp>
        <p:nvSpPr>
          <p:cNvPr id="3" name="Content Placeholder 2"/>
          <p:cNvSpPr>
            <a:spLocks noGrp="1"/>
          </p:cNvSpPr>
          <p:nvPr>
            <p:ph idx="1"/>
          </p:nvPr>
        </p:nvSpPr>
        <p:spPr>
          <a:xfrm>
            <a:off x="457200" y="1600200"/>
            <a:ext cx="8229600" cy="4781128"/>
          </a:xfrm>
        </p:spPr>
        <p:txBody>
          <a:bodyPr>
            <a:normAutofit fontScale="92500" lnSpcReduction="10000"/>
          </a:bodyPr>
          <a:lstStyle/>
          <a:p>
            <a:r>
              <a:rPr lang="et-EE" dirty="0" smtClean="0"/>
              <a:t>Osalus</a:t>
            </a:r>
          </a:p>
          <a:p>
            <a:r>
              <a:rPr lang="et-EE" dirty="0" smtClean="0"/>
              <a:t>Läbipaistvus</a:t>
            </a:r>
          </a:p>
          <a:p>
            <a:r>
              <a:rPr lang="et-EE" dirty="0" smtClean="0"/>
              <a:t>Avatus</a:t>
            </a:r>
          </a:p>
          <a:p>
            <a:r>
              <a:rPr lang="et-EE" dirty="0" smtClean="0"/>
              <a:t>Konsensus</a:t>
            </a:r>
          </a:p>
          <a:p>
            <a:r>
              <a:rPr lang="et-EE" dirty="0" smtClean="0"/>
              <a:t>Mõjusus ja tõhusus</a:t>
            </a:r>
          </a:p>
          <a:p>
            <a:r>
              <a:rPr lang="et-EE" dirty="0" smtClean="0"/>
              <a:t>Vastutavus</a:t>
            </a:r>
          </a:p>
          <a:p>
            <a:r>
              <a:rPr lang="et-EE" dirty="0" smtClean="0"/>
              <a:t>Legaalsus</a:t>
            </a:r>
          </a:p>
          <a:p>
            <a:r>
              <a:rPr lang="et-EE" dirty="0" smtClean="0"/>
              <a:t>Legitiimsus</a:t>
            </a:r>
          </a:p>
          <a:p>
            <a:r>
              <a:rPr lang="et-EE" dirty="0" smtClean="0"/>
              <a:t>jne.</a:t>
            </a:r>
            <a:endParaRPr lang="et-EE"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TotalTime>
  <Words>747</Words>
  <Application>Microsoft Office PowerPoint</Application>
  <PresentationFormat>On-screen Show (4:3)</PresentationFormat>
  <Paragraphs>182</Paragraphs>
  <Slides>26</Slides>
  <Notes>2</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Inimeste juhtimine</vt:lpstr>
      <vt:lpstr>Ajakava:</vt:lpstr>
      <vt:lpstr>MTÜ/SA</vt:lpstr>
      <vt:lpstr>Meie MTÜ/SA jaoks olulised inimesed</vt:lpstr>
      <vt:lpstr>MTÜ juhtimisorganid ja nende funktsioonid</vt:lpstr>
      <vt:lpstr>Juhatus</vt:lpstr>
      <vt:lpstr>Juhatus kui meeskond</vt:lpstr>
      <vt:lpstr>Hea valitsemine</vt:lpstr>
      <vt:lpstr>Olulisimad väärtused</vt:lpstr>
      <vt:lpstr>Juhatuse koosolek</vt:lpstr>
      <vt:lpstr>MTÜ liikmed</vt:lpstr>
      <vt:lpstr>Ajakava:</vt:lpstr>
      <vt:lpstr>Efektiivne kommunikatsioon</vt:lpstr>
      <vt:lpstr>Asjaajamine ja dokumendihalduskommunikatsioon</vt:lpstr>
      <vt:lpstr>Dokument</vt:lpstr>
      <vt:lpstr>Asjaajamine</vt:lpstr>
      <vt:lpstr>Dokumentide säilitamine</vt:lpstr>
      <vt:lpstr>Dokumentide loetelu</vt:lpstr>
      <vt:lpstr>Üldkoosolek</vt:lpstr>
      <vt:lpstr>Sisekommunikatsiooni meistriklass: üldkoosolek</vt:lpstr>
      <vt:lpstr>Konfliktide lahendamine ennetamine</vt:lpstr>
      <vt:lpstr>Julge küsida:</vt:lpstr>
      <vt:lpstr>Motiveerimine ja tunnustamine</vt:lpstr>
      <vt:lpstr>MTÜ ja selle tegevuste strateegiline kavandamine</vt:lpstr>
      <vt:lpstr>MTÜ ja vabatahtlikud</vt:lpstr>
      <vt:lpstr>TÄNAME JA JÕUDU TÖÖLE!</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SSCW</dc:creator>
  <cp:lastModifiedBy>hp</cp:lastModifiedBy>
  <cp:revision>14</cp:revision>
  <dcterms:created xsi:type="dcterms:W3CDTF">2014-05-02T21:34:09Z</dcterms:created>
  <dcterms:modified xsi:type="dcterms:W3CDTF">2014-05-02T23:20:40Z</dcterms:modified>
</cp:coreProperties>
</file>