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5" r:id="rId3"/>
    <p:sldId id="283" r:id="rId4"/>
    <p:sldId id="284" r:id="rId5"/>
    <p:sldId id="285" r:id="rId6"/>
    <p:sldId id="286" r:id="rId7"/>
    <p:sldId id="287" r:id="rId8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2E2E2"/>
    <a:srgbClr val="F9E5EB"/>
    <a:srgbClr val="E51E0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52" autoAdjust="0"/>
  </p:normalViewPr>
  <p:slideViewPr>
    <p:cSldViewPr showGuides="1">
      <p:cViewPr>
        <p:scale>
          <a:sx n="96" d="100"/>
          <a:sy n="96" d="100"/>
        </p:scale>
        <p:origin x="-636" y="1026"/>
      </p:cViewPr>
      <p:guideLst>
        <p:guide orient="horz" pos="768"/>
        <p:guide pos="7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9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9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F2875-3F7C-4577-9CE5-DFA3C2FBF50D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0745"/>
            <a:ext cx="2918831" cy="4939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4" y="9370745"/>
            <a:ext cx="2918831" cy="4939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20E90-B127-46F7-AC51-B04E9F539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9599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DB099-B77D-447B-9CCF-103EE1BB42D9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D3269-56CA-4481-B98A-4FAC7B49E2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1507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8ACA-2CCF-4E65-B81C-B6C0C1AB6C1B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3B95-7C45-47B5-A4CC-D5EE7B7ED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06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8ACA-2CCF-4E65-B81C-B6C0C1AB6C1B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3B95-7C45-47B5-A4CC-D5EE7B7ED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735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8ACA-2CCF-4E65-B81C-B6C0C1AB6C1B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3B95-7C45-47B5-A4CC-D5EE7B7ED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188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8ACA-2CCF-4E65-B81C-B6C0C1AB6C1B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3B95-7C45-47B5-A4CC-D5EE7B7ED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629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8ACA-2CCF-4E65-B81C-B6C0C1AB6C1B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3B95-7C45-47B5-A4CC-D5EE7B7ED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9104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8ACA-2CCF-4E65-B81C-B6C0C1AB6C1B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3B95-7C45-47B5-A4CC-D5EE7B7ED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893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8ACA-2CCF-4E65-B81C-B6C0C1AB6C1B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3B95-7C45-47B5-A4CC-D5EE7B7ED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1253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8ACA-2CCF-4E65-B81C-B6C0C1AB6C1B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3B95-7C45-47B5-A4CC-D5EE7B7ED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47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8ACA-2CCF-4E65-B81C-B6C0C1AB6C1B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3B95-7C45-47B5-A4CC-D5EE7B7ED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795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8ACA-2CCF-4E65-B81C-B6C0C1AB6C1B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3B95-7C45-47B5-A4CC-D5EE7B7ED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813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8ACA-2CCF-4E65-B81C-B6C0C1AB6C1B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3B95-7C45-47B5-A4CC-D5EE7B7ED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6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28ACA-2CCF-4E65-B81C-B6C0C1AB6C1B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33B95-7C45-47B5-A4CC-D5EE7B7ED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94247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Eleonora.insalaco@bibalex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29313" y="304800"/>
            <a:ext cx="2598737" cy="990600"/>
          </a:xfrm>
        </p:spPr>
      </p:pic>
      <p:pic>
        <p:nvPicPr>
          <p:cNvPr id="3075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708650"/>
            <a:ext cx="3725863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20124"/>
            <a:ext cx="9136063" cy="59400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en-US" sz="2400" b="1" dirty="0" smtClean="0">
              <a:solidFill>
                <a:srgbClr val="00A0B2"/>
              </a:solidFill>
            </a:endParaRPr>
          </a:p>
          <a:p>
            <a:endParaRPr lang="en-US" sz="2400" b="1" dirty="0">
              <a:solidFill>
                <a:srgbClr val="00A0B2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solidFill>
                <a:srgbClr val="00A0B2"/>
              </a:solidFill>
              <a:latin typeface="Calibri" pitchFamily="34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A0B2"/>
              </a:solidFill>
              <a:latin typeface="Calibri" pitchFamily="34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A0B2"/>
                </a:solidFill>
                <a:latin typeface="Calibri" pitchFamily="34" charset="0"/>
                <a:cs typeface="Arial" charset="0"/>
              </a:rPr>
              <a:t>Second Alexandria Education Convention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A0B2"/>
              </a:solidFill>
              <a:latin typeface="Calibri" pitchFamily="34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A0B2"/>
                </a:solidFill>
                <a:latin typeface="Calibri" pitchFamily="34" charset="0"/>
                <a:cs typeface="Arial" charset="0"/>
              </a:rPr>
              <a:t>Intercultural Citizenship Education in the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A0B2"/>
                </a:solidFill>
                <a:latin typeface="Calibri" pitchFamily="34" charset="0"/>
                <a:cs typeface="Arial" charset="0"/>
              </a:rPr>
              <a:t>Euro-Mediterranean region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E46C0A"/>
              </a:solidFill>
              <a:latin typeface="Calibri" pitchFamily="34" charset="0"/>
              <a:ea typeface="MS PGothic"/>
              <a:cs typeface="MS PGothic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E46C0A"/>
                </a:solidFill>
                <a:latin typeface="Calibri" pitchFamily="34" charset="0"/>
                <a:ea typeface="MS PGothic"/>
                <a:cs typeface="MS PGothic"/>
              </a:rPr>
              <a:t>		        Overview of inputs by participants </a:t>
            </a:r>
            <a:r>
              <a:rPr lang="en-US" sz="2000" b="1" dirty="0" smtClean="0">
                <a:solidFill>
                  <a:srgbClr val="E46C0A"/>
                </a:solidFill>
                <a:latin typeface="Calibri" pitchFamily="34" charset="0"/>
                <a:ea typeface="MS PGothic"/>
                <a:cs typeface="MS PGothic"/>
              </a:rPr>
              <a:t>			16 </a:t>
            </a:r>
            <a:r>
              <a:rPr lang="en-US" sz="2000" b="1" dirty="0">
                <a:solidFill>
                  <a:srgbClr val="E46C0A"/>
                </a:solidFill>
                <a:latin typeface="Calibri" pitchFamily="34" charset="0"/>
                <a:ea typeface="MS PGothic"/>
                <a:cs typeface="MS PGothic"/>
              </a:rPr>
              <a:t>December </a:t>
            </a:r>
            <a:r>
              <a:rPr lang="en-US" sz="2000" b="1" dirty="0" smtClean="0">
                <a:solidFill>
                  <a:srgbClr val="E46C0A"/>
                </a:solidFill>
                <a:latin typeface="Calibri" pitchFamily="34" charset="0"/>
                <a:ea typeface="MS PGothic"/>
                <a:cs typeface="MS PGothic"/>
              </a:rPr>
              <a:t>2012</a:t>
            </a:r>
            <a:endParaRPr lang="en-US" sz="2000" b="1" dirty="0">
              <a:solidFill>
                <a:srgbClr val="E46C0A"/>
              </a:solidFill>
              <a:latin typeface="Calibri" pitchFamily="34" charset="0"/>
              <a:ea typeface="MS PGothic"/>
              <a:cs typeface="MS PGothic"/>
            </a:endParaRPr>
          </a:p>
          <a:p>
            <a:endParaRPr lang="en-US" sz="2400" b="1" dirty="0" smtClean="0">
              <a:solidFill>
                <a:srgbClr val="00A0B2"/>
              </a:solidFill>
            </a:endParaRPr>
          </a:p>
          <a:p>
            <a:endParaRPr lang="en-US" sz="2400" b="1" dirty="0">
              <a:solidFill>
                <a:srgbClr val="00A0B2"/>
              </a:solidFill>
            </a:endParaRPr>
          </a:p>
          <a:p>
            <a:endParaRPr lang="en-US" sz="2400" b="1" dirty="0" smtClean="0">
              <a:solidFill>
                <a:srgbClr val="00A0B2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37192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2"/>
          <p:cNvSpPr txBox="1">
            <a:spLocks noChangeArrowheads="1"/>
          </p:cNvSpPr>
          <p:nvPr/>
        </p:nvSpPr>
        <p:spPr bwMode="auto">
          <a:xfrm>
            <a:off x="990600" y="609600"/>
            <a:ext cx="701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 b="1" cap="all" dirty="0" smtClean="0">
                <a:solidFill>
                  <a:srgbClr val="00A0B2"/>
                </a:solidFill>
              </a:rPr>
              <a:t>Why intercultural citizenship </a:t>
            </a:r>
          </a:p>
          <a:p>
            <a:r>
              <a:rPr lang="en-US" sz="2400" b="1" cap="all" dirty="0" smtClean="0">
                <a:solidFill>
                  <a:srgbClr val="00A0B2"/>
                </a:solidFill>
              </a:rPr>
              <a:t>education in the Euromed</a:t>
            </a:r>
          </a:p>
        </p:txBody>
      </p:sp>
      <p:sp>
        <p:nvSpPr>
          <p:cNvPr id="3" name="TextBox 13"/>
          <p:cNvSpPr txBox="1">
            <a:spLocks noChangeArrowheads="1"/>
          </p:cNvSpPr>
          <p:nvPr/>
        </p:nvSpPr>
        <p:spPr bwMode="auto">
          <a:xfrm>
            <a:off x="65314" y="1776948"/>
            <a:ext cx="8850086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In a moment of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transition</a:t>
            </a:r>
            <a:r>
              <a:rPr lang="en-US" dirty="0" smtClean="0"/>
              <a:t> (crisis of traditional party politics, awakening of new social movements) great opportunity to learn from each other and promote dialogue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To </a:t>
            </a:r>
            <a:r>
              <a:rPr lang="en-US" dirty="0"/>
              <a:t>strengthen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civil society </a:t>
            </a:r>
            <a:r>
              <a:rPr lang="en-US" dirty="0"/>
              <a:t>and its action for democracy and social change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Harmonious development of societies based 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equality</a:t>
            </a:r>
            <a:r>
              <a:rPr lang="en-US" dirty="0" smtClean="0"/>
              <a:t>: discrimination, intolerance, racism, are increasing between and within societies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To understand the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common history </a:t>
            </a:r>
            <a:r>
              <a:rPr lang="en-US" dirty="0" smtClean="0"/>
              <a:t>of societies in the region and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live together </a:t>
            </a:r>
            <a:r>
              <a:rPr lang="en-US" dirty="0" smtClean="0"/>
              <a:t>in multi-cultural societies 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To appreciate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cultural diversity as a value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Interconnection</a:t>
            </a:r>
            <a:r>
              <a:rPr lang="en-US" dirty="0" smtClean="0"/>
              <a:t> and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interactions</a:t>
            </a:r>
            <a:r>
              <a:rPr lang="en-US" dirty="0" smtClean="0"/>
              <a:t> are a reality but misperceptions persist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Regional challenges </a:t>
            </a:r>
            <a:r>
              <a:rPr lang="en-US" dirty="0" smtClean="0"/>
              <a:t>(economic crises, climate change, terrorism, etc.) can be best addressed by a coordinated response 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Facilitate cultural, economic and social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exchanges</a:t>
            </a:r>
            <a:r>
              <a:rPr lang="en-US" dirty="0" smtClean="0"/>
              <a:t> across the Mediterranean 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To foster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peace </a:t>
            </a:r>
            <a:r>
              <a:rPr lang="en-US" dirty="0" smtClean="0"/>
              <a:t>in the Euromed region as a gain for everybody</a:t>
            </a:r>
          </a:p>
          <a:p>
            <a:pPr marL="1200150" lvl="2" indent="-285750">
              <a:buFont typeface="Courier New" pitchFamily="49" charset="0"/>
              <a:buChar char="o"/>
            </a:pPr>
            <a:endParaRPr lang="en-US" dirty="0" smtClean="0"/>
          </a:p>
          <a:p>
            <a:pPr marL="1200150" lvl="2" indent="-285750">
              <a:buFont typeface="Courier New" pitchFamily="49" charset="0"/>
              <a:buChar char="o"/>
            </a:pPr>
            <a:endParaRPr lang="en-US" dirty="0"/>
          </a:p>
          <a:p>
            <a:pPr marL="914400" lvl="2" indent="0"/>
            <a:endParaRPr lang="en-US" sz="1600" dirty="0" smtClean="0"/>
          </a:p>
          <a:p>
            <a:pPr marL="914400" lvl="2" indent="0"/>
            <a:r>
              <a:rPr lang="en-US" sz="1600" dirty="0" smtClean="0"/>
              <a:t> </a:t>
            </a: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29313" y="304800"/>
            <a:ext cx="2598737" cy="990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7908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2"/>
          <p:cNvSpPr txBox="1">
            <a:spLocks noChangeArrowheads="1"/>
          </p:cNvSpPr>
          <p:nvPr/>
        </p:nvSpPr>
        <p:spPr bwMode="auto">
          <a:xfrm>
            <a:off x="990600" y="609600"/>
            <a:ext cx="7010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 b="1" cap="all" dirty="0" smtClean="0">
                <a:solidFill>
                  <a:srgbClr val="00A0B2"/>
                </a:solidFill>
              </a:rPr>
              <a:t>Definition</a:t>
            </a:r>
          </a:p>
        </p:txBody>
      </p:sp>
      <p:sp>
        <p:nvSpPr>
          <p:cNvPr id="3" name="TextBox 13"/>
          <p:cNvSpPr txBox="1">
            <a:spLocks noChangeArrowheads="1"/>
          </p:cNvSpPr>
          <p:nvPr/>
        </p:nvSpPr>
        <p:spPr bwMode="auto">
          <a:xfrm>
            <a:off x="70757" y="1071265"/>
            <a:ext cx="8850086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i="1" dirty="0" smtClean="0">
                <a:latin typeface="+mn-lt"/>
                <a:ea typeface="MS Mincho"/>
              </a:rPr>
              <a:t>“Intercultural </a:t>
            </a:r>
            <a:r>
              <a:rPr lang="en-US" i="1" dirty="0">
                <a:latin typeface="+mn-lt"/>
                <a:ea typeface="MS Mincho"/>
              </a:rPr>
              <a:t>citizenship education refers to various (formal, informal and non-formal) learning processes which lead to knowledge of other cultures and develops </a:t>
            </a:r>
            <a:r>
              <a:rPr lang="en-US" i="1" dirty="0" err="1">
                <a:latin typeface="+mn-lt"/>
                <a:ea typeface="MS Mincho"/>
              </a:rPr>
              <a:t>behaviour</a:t>
            </a:r>
            <a:r>
              <a:rPr lang="en-US" i="1" dirty="0">
                <a:latin typeface="+mn-lt"/>
                <a:ea typeface="MS Mincho"/>
              </a:rPr>
              <a:t> patterns and life skills of availability, openness, respect and dialogue for a constructive and convivial living together in and among societies.” </a:t>
            </a:r>
            <a:endParaRPr lang="fr-FR" dirty="0">
              <a:latin typeface="+mn-lt"/>
              <a:ea typeface="MS Mincho"/>
            </a:endParaRPr>
          </a:p>
          <a:p>
            <a:pPr marL="1200150" lvl="2" indent="-285750">
              <a:buFont typeface="Courier New" pitchFamily="49" charset="0"/>
              <a:buChar char="o"/>
            </a:pPr>
            <a:r>
              <a:rPr lang="en-GB" dirty="0" smtClean="0"/>
              <a:t>(…) contributing </a:t>
            </a:r>
            <a:r>
              <a:rPr lang="en-GB" dirty="0"/>
              <a:t>to develop competences 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increasing Intercultural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sensitivity</a:t>
            </a:r>
            <a:endParaRPr lang="fr-FR" dirty="0"/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the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process of creating citizens and not individuals</a:t>
            </a:r>
            <a:r>
              <a:rPr lang="en-US" dirty="0"/>
              <a:t>, it encourages people to become involved in their societies </a:t>
            </a:r>
            <a:r>
              <a:rPr lang="en-US" dirty="0" smtClean="0"/>
              <a:t>… </a:t>
            </a:r>
            <a:r>
              <a:rPr lang="en-US" dirty="0"/>
              <a:t>while maintaining universal human rights values and principles in the </a:t>
            </a:r>
            <a:r>
              <a:rPr lang="en-US" dirty="0" smtClean="0"/>
              <a:t>process 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the </a:t>
            </a:r>
            <a:r>
              <a:rPr lang="en-US" dirty="0"/>
              <a:t>awareness of the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interdependence of the current world </a:t>
            </a:r>
            <a:r>
              <a:rPr lang="en-US" dirty="0" smtClean="0"/>
              <a:t>in which people are more than ever </a:t>
            </a:r>
            <a:r>
              <a:rPr lang="en-US" dirty="0"/>
              <a:t>related to each other, and therefore it is so important to cooperate and understand each other</a:t>
            </a:r>
            <a:endParaRPr lang="fr-FR" sz="2000" dirty="0"/>
          </a:p>
          <a:p>
            <a:pPr marL="1200150" lvl="2" indent="-285750">
              <a:buFont typeface="Courier New" pitchFamily="49" charset="0"/>
              <a:buChar char="o"/>
            </a:pP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Intercultural citizenship </a:t>
            </a:r>
            <a:r>
              <a:rPr lang="en-US" dirty="0"/>
              <a:t>(…)</a:t>
            </a:r>
            <a:r>
              <a:rPr lang="tr-TR" dirty="0"/>
              <a:t> unites individuals around a 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common project </a:t>
            </a:r>
            <a:r>
              <a:rPr lang="tr-TR" dirty="0"/>
              <a:t>and 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shared values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(</a:t>
            </a:r>
            <a:r>
              <a:rPr lang="tr-TR" dirty="0" smtClean="0"/>
              <a:t>dialogue</a:t>
            </a:r>
            <a:r>
              <a:rPr lang="tr-TR" dirty="0"/>
              <a:t>, interaction, shared responsibility, </a:t>
            </a:r>
            <a:r>
              <a:rPr lang="tr-TR" dirty="0" smtClean="0"/>
              <a:t>tolerance</a:t>
            </a:r>
            <a:r>
              <a:rPr lang="en-US" dirty="0" smtClean="0"/>
              <a:t>) </a:t>
            </a:r>
            <a:endParaRPr lang="fr-FR" dirty="0"/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sharing</a:t>
            </a:r>
            <a:r>
              <a:rPr lang="en-US" dirty="0"/>
              <a:t>,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empathy</a:t>
            </a:r>
            <a:r>
              <a:rPr lang="en-US" dirty="0"/>
              <a:t> and mutuality are very important (making “the other” more fully human), also inter-dependence (local, regional and global); enabling learners to look for similarities but also to cope positively with significant </a:t>
            </a:r>
            <a:r>
              <a:rPr lang="en-US" dirty="0" smtClean="0"/>
              <a:t>differences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Learning </a:t>
            </a:r>
            <a:r>
              <a:rPr lang="fr-FR" sz="2000" dirty="0" err="1">
                <a:solidFill>
                  <a:schemeClr val="accent6">
                    <a:lumMod val="75000"/>
                  </a:schemeClr>
                </a:solidFill>
              </a:rPr>
              <a:t>process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 of </a:t>
            </a:r>
            <a:r>
              <a:rPr lang="fr-FR" sz="2000" dirty="0" err="1" smtClean="0">
                <a:solidFill>
                  <a:schemeClr val="accent6">
                    <a:lumMod val="75000"/>
                  </a:schemeClr>
                </a:solidFill>
              </a:rPr>
              <a:t>oneself</a:t>
            </a:r>
            <a:r>
              <a:rPr lang="fr-FR" dirty="0" smtClean="0"/>
              <a:t>, </a:t>
            </a:r>
            <a:r>
              <a:rPr lang="fr-FR" dirty="0" err="1" smtClean="0"/>
              <a:t>own</a:t>
            </a:r>
            <a:r>
              <a:rPr lang="fr-FR" dirty="0" smtClean="0"/>
              <a:t> culture as </a:t>
            </a:r>
            <a:r>
              <a:rPr lang="fr-FR" dirty="0" err="1"/>
              <a:t>well</a:t>
            </a:r>
            <a:r>
              <a:rPr lang="fr-FR" dirty="0"/>
              <a:t> as the </a:t>
            </a:r>
            <a:r>
              <a:rPr lang="fr-FR" dirty="0" err="1"/>
              <a:t>other</a:t>
            </a:r>
            <a:r>
              <a:rPr lang="fr-FR" dirty="0"/>
              <a:t> </a:t>
            </a:r>
            <a:endParaRPr lang="fr-FR" dirty="0" smtClean="0"/>
          </a:p>
          <a:p>
            <a:pPr marL="1200150" lvl="2" indent="-285750">
              <a:buFont typeface="Courier New" pitchFamily="49" charset="0"/>
              <a:buChar char="o"/>
            </a:pPr>
            <a:r>
              <a:rPr lang="en-GB" dirty="0" smtClean="0"/>
              <a:t>Formal </a:t>
            </a:r>
            <a:r>
              <a:rPr lang="en-GB" dirty="0"/>
              <a:t>and </a:t>
            </a:r>
            <a:r>
              <a:rPr lang="en-GB" dirty="0" smtClean="0"/>
              <a:t>non </a:t>
            </a:r>
            <a:r>
              <a:rPr lang="en-GB" dirty="0"/>
              <a:t>f</a:t>
            </a:r>
            <a:r>
              <a:rPr lang="en-GB" dirty="0" smtClean="0"/>
              <a:t>ormal education (</a:t>
            </a:r>
            <a:r>
              <a:rPr lang="en-GB" dirty="0"/>
              <a:t>planned and structured process) and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Informal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learning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29313" y="304800"/>
            <a:ext cx="2598737" cy="990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1093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2"/>
          <p:cNvSpPr txBox="1">
            <a:spLocks noChangeArrowheads="1"/>
          </p:cNvSpPr>
          <p:nvPr/>
        </p:nvSpPr>
        <p:spPr bwMode="auto">
          <a:xfrm>
            <a:off x="990600" y="609600"/>
            <a:ext cx="7010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 b="1" cap="all" dirty="0" smtClean="0">
                <a:solidFill>
                  <a:srgbClr val="00A0B2"/>
                </a:solidFill>
              </a:rPr>
              <a:t>Issues to be addressed</a:t>
            </a:r>
          </a:p>
        </p:txBody>
      </p:sp>
      <p:sp>
        <p:nvSpPr>
          <p:cNvPr id="3" name="TextBox 13"/>
          <p:cNvSpPr txBox="1">
            <a:spLocks noChangeArrowheads="1"/>
          </p:cNvSpPr>
          <p:nvPr/>
        </p:nvSpPr>
        <p:spPr bwMode="auto">
          <a:xfrm>
            <a:off x="65314" y="1776948"/>
            <a:ext cx="8850086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Common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cultural heritage </a:t>
            </a:r>
            <a:r>
              <a:rPr lang="en-US" dirty="0" smtClean="0"/>
              <a:t>in the Euromed region and common elements that persist today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Gender issues 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Minority rights</a:t>
            </a:r>
            <a:r>
              <a:rPr lang="en-US" dirty="0" smtClean="0"/>
              <a:t>, racism and equality of opportunities in public life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Cultural diversity </a:t>
            </a:r>
            <a:r>
              <a:rPr lang="en-US" dirty="0" smtClean="0"/>
              <a:t>of the region with in-depth understanding of cultural and religious traditions/identities and values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Civil society </a:t>
            </a:r>
            <a:r>
              <a:rPr lang="en-US" dirty="0" smtClean="0"/>
              <a:t>and civil society </a:t>
            </a:r>
            <a:r>
              <a:rPr lang="en-US" dirty="0"/>
              <a:t>media</a:t>
            </a:r>
            <a:r>
              <a:rPr lang="en-US" dirty="0" smtClean="0"/>
              <a:t> (i.e. community radio) development as a basis for democracy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The impact of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political change in the Arab countries </a:t>
            </a:r>
            <a:r>
              <a:rPr lang="en-US" dirty="0" smtClean="0"/>
              <a:t>on the concept of citizenship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Freedom of expression </a:t>
            </a:r>
            <a:r>
              <a:rPr lang="en-US" dirty="0" err="1" smtClean="0"/>
              <a:t>vs</a:t>
            </a:r>
            <a:r>
              <a:rPr lang="en-US" dirty="0" smtClean="0"/>
              <a:t> respect for other cultures and hatred speech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Migration issues and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mobility</a:t>
            </a:r>
            <a:r>
              <a:rPr lang="en-US" dirty="0" smtClean="0"/>
              <a:t> in the region 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Understanding of the objectives and mission of common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Euromed project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Citizenship building beyond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sectarian memory 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Misrepresentation of the other in the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media</a:t>
            </a: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29313" y="304800"/>
            <a:ext cx="2598737" cy="990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6296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2"/>
          <p:cNvSpPr txBox="1">
            <a:spLocks noChangeArrowheads="1"/>
          </p:cNvSpPr>
          <p:nvPr/>
        </p:nvSpPr>
        <p:spPr bwMode="auto">
          <a:xfrm>
            <a:off x="990600" y="609600"/>
            <a:ext cx="7010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 b="1" cap="all" dirty="0" smtClean="0">
                <a:solidFill>
                  <a:srgbClr val="00A0B2"/>
                </a:solidFill>
              </a:rPr>
              <a:t>The intercultural citizen should </a:t>
            </a:r>
            <a:r>
              <a:rPr lang="en-US" sz="2400" b="1" cap="all" dirty="0" err="1" smtClean="0">
                <a:solidFill>
                  <a:srgbClr val="00A0B2"/>
                </a:solidFill>
              </a:rPr>
              <a:t>essed</a:t>
            </a:r>
            <a:endParaRPr lang="en-US" sz="2400" b="1" cap="all" dirty="0" smtClean="0">
              <a:solidFill>
                <a:srgbClr val="00A0B2"/>
              </a:solidFill>
            </a:endParaRPr>
          </a:p>
        </p:txBody>
      </p:sp>
      <p:sp>
        <p:nvSpPr>
          <p:cNvPr id="3" name="TextBox 13"/>
          <p:cNvSpPr txBox="1">
            <a:spLocks noChangeArrowheads="1"/>
          </p:cNvSpPr>
          <p:nvPr/>
        </p:nvSpPr>
        <p:spPr bwMode="auto">
          <a:xfrm>
            <a:off x="65314" y="1776948"/>
            <a:ext cx="8850086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Be aware that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his/her action can make a difference </a:t>
            </a:r>
            <a:r>
              <a:rPr lang="en-US" dirty="0" smtClean="0"/>
              <a:t>in the community and aware of his civic and political rights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Put a value and be able to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cooperate</a:t>
            </a:r>
            <a:r>
              <a:rPr lang="en-US" dirty="0" smtClean="0"/>
              <a:t> with others for social progress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Be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empathic</a:t>
            </a:r>
            <a:r>
              <a:rPr lang="en-US" dirty="0" smtClean="0"/>
              <a:t>,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open minded </a:t>
            </a:r>
            <a:r>
              <a:rPr lang="en-US" dirty="0" smtClean="0"/>
              <a:t>and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respect</a:t>
            </a:r>
            <a:r>
              <a:rPr lang="en-US" dirty="0" smtClean="0"/>
              <a:t> other people’s opinion and cultures 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Have a basic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knowledge</a:t>
            </a:r>
            <a:r>
              <a:rPr lang="en-US" dirty="0" smtClean="0"/>
              <a:t> of the history, culture, current affairs of Euromed societies and languages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Develop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critical thinking, dialogue skills</a:t>
            </a:r>
            <a:r>
              <a:rPr lang="en-US" dirty="0" smtClean="0"/>
              <a:t>, be able to find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peaceful solutions </a:t>
            </a:r>
            <a:r>
              <a:rPr lang="en-US" dirty="0" smtClean="0"/>
              <a:t>to conflicts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Aware of the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problems</a:t>
            </a:r>
            <a:r>
              <a:rPr lang="en-US" dirty="0" smtClean="0"/>
              <a:t> faced by people on both shores of the Mediterranean and of the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common destiny </a:t>
            </a:r>
            <a:r>
              <a:rPr lang="en-US" dirty="0" smtClean="0"/>
              <a:t>of the region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Be able to participate in the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modernization effort of civil society associations </a:t>
            </a:r>
            <a:r>
              <a:rPr lang="en-US" dirty="0" smtClean="0"/>
              <a:t>and know how to influence political processes through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activism 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Have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spirit of entrepreneurship </a:t>
            </a:r>
            <a:r>
              <a:rPr lang="en-US" dirty="0" smtClean="0"/>
              <a:t>and be ready to change</a:t>
            </a: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29313" y="304800"/>
            <a:ext cx="2598737" cy="990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4337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2"/>
          <p:cNvSpPr txBox="1">
            <a:spLocks noChangeArrowheads="1"/>
          </p:cNvSpPr>
          <p:nvPr/>
        </p:nvSpPr>
        <p:spPr bwMode="auto">
          <a:xfrm>
            <a:off x="990600" y="609600"/>
            <a:ext cx="7010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 b="1" cap="all" dirty="0" smtClean="0">
                <a:solidFill>
                  <a:srgbClr val="00A0B2"/>
                </a:solidFill>
              </a:rPr>
              <a:t>Questions for debate</a:t>
            </a:r>
          </a:p>
        </p:txBody>
      </p:sp>
      <p:sp>
        <p:nvSpPr>
          <p:cNvPr id="3" name="TextBox 13"/>
          <p:cNvSpPr txBox="1">
            <a:spLocks noChangeArrowheads="1"/>
          </p:cNvSpPr>
          <p:nvPr/>
        </p:nvSpPr>
        <p:spPr bwMode="auto">
          <a:xfrm>
            <a:off x="65314" y="1776948"/>
            <a:ext cx="8850086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How to ensure the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Euromed dimension </a:t>
            </a:r>
            <a:r>
              <a:rPr lang="en-US" dirty="0" smtClean="0"/>
              <a:t>of the resource (addressing specific issues/challenges of the region; introducing case-studies from each country, information on cultures/religions/institutions of the region, etc.)? 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How to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evaluate the impact </a:t>
            </a:r>
            <a:r>
              <a:rPr lang="en-US" dirty="0" smtClean="0"/>
              <a:t>of the resource? 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How to create a resource valid for the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formal and non-formal education </a:t>
            </a:r>
            <a:r>
              <a:rPr lang="en-US" dirty="0" smtClean="0"/>
              <a:t>sector? 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How to make the regular update of the information (which parts of it)?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How to ensure the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widest dissemination </a:t>
            </a:r>
            <a:r>
              <a:rPr lang="en-US" dirty="0" smtClean="0"/>
              <a:t>of the resource? How to engage the ALF networks? 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en-US" dirty="0" smtClean="0"/>
              <a:t>Which components should be complemented by the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online portal</a:t>
            </a:r>
            <a:r>
              <a:rPr lang="en-US" dirty="0" smtClean="0"/>
              <a:t>? </a:t>
            </a: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29313" y="304800"/>
            <a:ext cx="2598737" cy="990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9414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3"/>
          <p:cNvSpPr txBox="1">
            <a:spLocks noChangeArrowheads="1"/>
          </p:cNvSpPr>
          <p:nvPr/>
        </p:nvSpPr>
        <p:spPr bwMode="auto">
          <a:xfrm>
            <a:off x="1066800" y="1828800"/>
            <a:ext cx="7262191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914400" lvl="2" indent="0" algn="ctr"/>
            <a:endParaRPr lang="en-US" sz="2400" b="1" cap="all" dirty="0" smtClean="0">
              <a:solidFill>
                <a:srgbClr val="00A0B2"/>
              </a:solidFill>
            </a:endParaRPr>
          </a:p>
          <a:p>
            <a:pPr marL="914400" lvl="2" indent="0" algn="ctr"/>
            <a:endParaRPr lang="en-US" sz="2400" b="1" cap="all" dirty="0">
              <a:solidFill>
                <a:srgbClr val="00A0B2"/>
              </a:solidFill>
            </a:endParaRPr>
          </a:p>
          <a:p>
            <a:pPr marL="914400" lvl="2" indent="0" algn="ctr"/>
            <a:r>
              <a:rPr lang="en-US" sz="2400" b="1" cap="all" dirty="0" smtClean="0">
                <a:solidFill>
                  <a:srgbClr val="00A0B2"/>
                </a:solidFill>
              </a:rPr>
              <a:t>Thank you</a:t>
            </a:r>
          </a:p>
          <a:p>
            <a:pPr marL="914400" lvl="2" indent="0" algn="ctr"/>
            <a:endParaRPr lang="en-US" sz="2400" b="1" cap="all" dirty="0" smtClean="0">
              <a:solidFill>
                <a:srgbClr val="00A0B2"/>
              </a:solidFill>
            </a:endParaRPr>
          </a:p>
          <a:p>
            <a:pPr lvl="0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1600" b="1" dirty="0" err="1">
                <a:solidFill>
                  <a:srgbClr val="00A0B2"/>
                </a:solidFill>
              </a:rPr>
              <a:t>Eleonora</a:t>
            </a:r>
            <a:r>
              <a:rPr lang="en-US" sz="1600" b="1" dirty="0">
                <a:solidFill>
                  <a:srgbClr val="00A0B2"/>
                </a:solidFill>
              </a:rPr>
              <a:t> </a:t>
            </a:r>
            <a:r>
              <a:rPr lang="en-US" sz="1600" b="1" dirty="0" err="1">
                <a:solidFill>
                  <a:srgbClr val="00A0B2"/>
                </a:solidFill>
              </a:rPr>
              <a:t>Insalaco</a:t>
            </a:r>
            <a:r>
              <a:rPr lang="en-US" sz="1600" b="1" dirty="0">
                <a:solidFill>
                  <a:srgbClr val="00A0B2"/>
                </a:solidFill>
              </a:rPr>
              <a:t> </a:t>
            </a:r>
            <a:endParaRPr lang="en-US" sz="1600" b="1" dirty="0" smtClean="0">
              <a:solidFill>
                <a:srgbClr val="00A0B2"/>
              </a:solidFill>
            </a:endParaRPr>
          </a:p>
          <a:p>
            <a:pPr lvl="0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1600" b="1" dirty="0" smtClean="0">
                <a:solidFill>
                  <a:srgbClr val="00A0B2"/>
                </a:solidFill>
              </a:rPr>
              <a:t>Multi-annual </a:t>
            </a:r>
            <a:r>
              <a:rPr lang="en-US" sz="1600" b="1" dirty="0" err="1">
                <a:solidFill>
                  <a:srgbClr val="00A0B2"/>
                </a:solidFill>
              </a:rPr>
              <a:t>programmes</a:t>
            </a:r>
            <a:r>
              <a:rPr lang="en-US" sz="1600" b="1" dirty="0">
                <a:solidFill>
                  <a:srgbClr val="00A0B2"/>
                </a:solidFill>
              </a:rPr>
              <a:t> manager and coordinator of the Anna </a:t>
            </a:r>
            <a:r>
              <a:rPr lang="en-US" sz="1600" b="1" dirty="0" err="1">
                <a:solidFill>
                  <a:srgbClr val="00A0B2"/>
                </a:solidFill>
              </a:rPr>
              <a:t>Lindh</a:t>
            </a:r>
            <a:r>
              <a:rPr lang="en-US" sz="1600" b="1" dirty="0">
                <a:solidFill>
                  <a:srgbClr val="00A0B2"/>
                </a:solidFill>
              </a:rPr>
              <a:t> </a:t>
            </a:r>
            <a:r>
              <a:rPr lang="en-US" sz="1600" b="1" dirty="0" smtClean="0">
                <a:solidFill>
                  <a:srgbClr val="00A0B2"/>
                </a:solidFill>
              </a:rPr>
              <a:t>Report </a:t>
            </a:r>
            <a:r>
              <a:rPr lang="en-US" sz="1600" b="1" dirty="0" smtClean="0">
                <a:solidFill>
                  <a:srgbClr val="00A0B2"/>
                </a:solidFill>
                <a:hlinkClick r:id="rId2"/>
              </a:rPr>
              <a:t>Eleonora.insalaco@bibalex.org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b="1" cap="all" dirty="0" smtClean="0">
                <a:solidFill>
                  <a:srgbClr val="00A0B2"/>
                </a:solidFill>
              </a:rPr>
              <a:t> </a:t>
            </a:r>
            <a:endParaRPr lang="en-US" sz="2400" b="1" cap="all" dirty="0">
              <a:solidFill>
                <a:srgbClr val="00A0B2"/>
              </a:solidFill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29313" y="304800"/>
            <a:ext cx="2598737" cy="990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6444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6679</TotalTime>
  <Words>730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hp</cp:lastModifiedBy>
  <cp:revision>88</cp:revision>
  <cp:lastPrinted>2012-12-06T11:41:55Z</cp:lastPrinted>
  <dcterms:created xsi:type="dcterms:W3CDTF">2012-11-21T15:22:38Z</dcterms:created>
  <dcterms:modified xsi:type="dcterms:W3CDTF">2013-04-23T17:16:28Z</dcterms:modified>
</cp:coreProperties>
</file>