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82" r:id="rId2"/>
    <p:sldId id="281" r:id="rId3"/>
    <p:sldId id="257" r:id="rId4"/>
    <p:sldId id="286" r:id="rId5"/>
    <p:sldId id="287" r:id="rId6"/>
    <p:sldId id="288" r:id="rId7"/>
    <p:sldId id="298" r:id="rId8"/>
    <p:sldId id="289" r:id="rId9"/>
    <p:sldId id="291" r:id="rId10"/>
    <p:sldId id="290" r:id="rId11"/>
    <p:sldId id="299" r:id="rId12"/>
    <p:sldId id="279" r:id="rId13"/>
    <p:sldId id="283" r:id="rId14"/>
    <p:sldId id="292" r:id="rId15"/>
    <p:sldId id="293" r:id="rId16"/>
    <p:sldId id="295" r:id="rId17"/>
    <p:sldId id="276" r:id="rId18"/>
    <p:sldId id="296" r:id="rId19"/>
    <p:sldId id="300"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8B8E67-F8F7-4293-9DAA-30538B4E2AD3}" type="datetimeFigureOut">
              <a:rPr lang="et-EE" smtClean="0"/>
              <a:pPr/>
              <a:t>19.05.2017</a:t>
            </a:fld>
            <a:endParaRPr lang="et-E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t-E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t-E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81455F-AB41-49AD-A863-72F4814F3924}" type="slidenum">
              <a:rPr lang="et-EE" smtClean="0"/>
              <a:pPr/>
              <a:t>‹#›</a:t>
            </a:fld>
            <a:endParaRPr lang="et-E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962" name="Slide Image Placeholder 1"/>
          <p:cNvSpPr>
            <a:spLocks noGrp="1" noRot="1" noChangeAspect="1" noTextEdit="1"/>
          </p:cNvSpPr>
          <p:nvPr>
            <p:ph type="sldImg"/>
          </p:nvPr>
        </p:nvSpPr>
        <p:spPr>
          <a:ln/>
        </p:spPr>
      </p:sp>
      <p:sp>
        <p:nvSpPr>
          <p:cNvPr id="424963" name="Notes Placeholder 2"/>
          <p:cNvSpPr>
            <a:spLocks noGrp="1"/>
          </p:cNvSpPr>
          <p:nvPr>
            <p:ph type="body" idx="1"/>
          </p:nvPr>
        </p:nvSpPr>
        <p:spPr>
          <a:noFill/>
          <a:ln/>
        </p:spPr>
        <p:txBody>
          <a:bodyPr/>
          <a:lstStyle/>
          <a:p>
            <a:endParaRPr lang="et-EE" smtClean="0"/>
          </a:p>
        </p:txBody>
      </p:sp>
      <p:sp>
        <p:nvSpPr>
          <p:cNvPr id="424964" name="Slide Number Placeholder 3"/>
          <p:cNvSpPr>
            <a:spLocks noGrp="1"/>
          </p:cNvSpPr>
          <p:nvPr>
            <p:ph type="sldNum" sz="quarter" idx="5"/>
          </p:nvPr>
        </p:nvSpPr>
        <p:spPr>
          <a:noFill/>
        </p:spPr>
        <p:txBody>
          <a:bodyPr/>
          <a:lstStyle/>
          <a:p>
            <a:fld id="{A176EFDC-15C5-46B9-ABA1-7DD57F419BF7}" type="slidenum">
              <a:rPr lang="en-US" smtClean="0"/>
              <a:pPr/>
              <a:t>12</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t-EE" dirty="0"/>
          </a:p>
        </p:txBody>
      </p:sp>
      <p:sp>
        <p:nvSpPr>
          <p:cNvPr id="4" name="Slide Number Placeholder 3"/>
          <p:cNvSpPr>
            <a:spLocks noGrp="1"/>
          </p:cNvSpPr>
          <p:nvPr>
            <p:ph type="sldNum" sz="quarter" idx="10"/>
          </p:nvPr>
        </p:nvSpPr>
        <p:spPr/>
        <p:txBody>
          <a:bodyPr/>
          <a:lstStyle/>
          <a:p>
            <a:fld id="{6D81455F-AB41-49AD-A863-72F4814F3924}" type="slidenum">
              <a:rPr lang="et-EE" smtClean="0"/>
              <a:pPr/>
              <a:t>15</a:t>
            </a:fld>
            <a:endParaRPr lang="et-E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19F2630-D1B4-40B7-AB51-32506287165F}" type="datetimeFigureOut">
              <a:rPr lang="ru-RU" smtClean="0"/>
              <a:pPr/>
              <a:t>19.05.2017</a:t>
            </a:fld>
            <a:endParaRPr lang="ru-RU"/>
          </a:p>
        </p:txBody>
      </p:sp>
      <p:sp>
        <p:nvSpPr>
          <p:cNvPr id="19" name="Footer Placeholder 18"/>
          <p:cNvSpPr>
            <a:spLocks noGrp="1"/>
          </p:cNvSpPr>
          <p:nvPr>
            <p:ph type="ftr" sz="quarter" idx="11"/>
          </p:nvPr>
        </p:nvSpPr>
        <p:spPr/>
        <p:txBody>
          <a:bodyPr/>
          <a:lstStyle/>
          <a:p>
            <a:endParaRPr lang="ru-RU"/>
          </a:p>
        </p:txBody>
      </p:sp>
      <p:sp>
        <p:nvSpPr>
          <p:cNvPr id="27" name="Slide Number Placeholder 26"/>
          <p:cNvSpPr>
            <a:spLocks noGrp="1"/>
          </p:cNvSpPr>
          <p:nvPr>
            <p:ph type="sldNum" sz="quarter" idx="12"/>
          </p:nvPr>
        </p:nvSpPr>
        <p:spPr/>
        <p:txBody>
          <a:bodyPr/>
          <a:lstStyle/>
          <a:p>
            <a:fld id="{BCCCDF16-6CA8-483B-A389-A49A17D360DE}"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9F2630-D1B4-40B7-AB51-32506287165F}" type="datetimeFigureOut">
              <a:rPr lang="ru-RU" smtClean="0"/>
              <a:pPr/>
              <a:t>19.05.2017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CCCDF16-6CA8-483B-A389-A49A17D360D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9F2630-D1B4-40B7-AB51-32506287165F}" type="datetimeFigureOut">
              <a:rPr lang="ru-RU" smtClean="0"/>
              <a:pPr/>
              <a:t>19.05.2017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CCCDF16-6CA8-483B-A389-A49A17D360D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9F2630-D1B4-40B7-AB51-32506287165F}" type="datetimeFigureOut">
              <a:rPr lang="ru-RU" smtClean="0"/>
              <a:pPr/>
              <a:t>19.05.2017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CCCDF16-6CA8-483B-A389-A49A17D360DE}"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19F2630-D1B4-40B7-AB51-32506287165F}" type="datetimeFigureOut">
              <a:rPr lang="ru-RU" smtClean="0"/>
              <a:pPr/>
              <a:t>19.05.2017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CCCDF16-6CA8-483B-A389-A49A17D360DE}"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19F2630-D1B4-40B7-AB51-32506287165F}" type="datetimeFigureOut">
              <a:rPr lang="ru-RU" smtClean="0"/>
              <a:pPr/>
              <a:t>19.05.2017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CCCDF16-6CA8-483B-A389-A49A17D360DE}"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19F2630-D1B4-40B7-AB51-32506287165F}" type="datetimeFigureOut">
              <a:rPr lang="ru-RU" smtClean="0"/>
              <a:pPr/>
              <a:t>19.05.2017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CCCDF16-6CA8-483B-A389-A49A17D360DE}"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19F2630-D1B4-40B7-AB51-32506287165F}" type="datetimeFigureOut">
              <a:rPr lang="ru-RU" smtClean="0"/>
              <a:pPr/>
              <a:t>19.05.2017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CCCDF16-6CA8-483B-A389-A49A17D360DE}"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9F2630-D1B4-40B7-AB51-32506287165F}" type="datetimeFigureOut">
              <a:rPr lang="ru-RU" smtClean="0"/>
              <a:pPr/>
              <a:t>19.05.2017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CCCDF16-6CA8-483B-A389-A49A17D360D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19F2630-D1B4-40B7-AB51-32506287165F}" type="datetimeFigureOut">
              <a:rPr lang="ru-RU" smtClean="0"/>
              <a:pPr/>
              <a:t>19.05.2017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CCCDF16-6CA8-483B-A389-A49A17D360DE}"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19F2630-D1B4-40B7-AB51-32506287165F}" type="datetimeFigureOut">
              <a:rPr lang="ru-RU" smtClean="0"/>
              <a:pPr/>
              <a:t>19.05.2017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8077200" y="6356350"/>
            <a:ext cx="609600" cy="365125"/>
          </a:xfrm>
        </p:spPr>
        <p:txBody>
          <a:bodyPr/>
          <a:lstStyle/>
          <a:p>
            <a:fld id="{BCCCDF16-6CA8-483B-A389-A49A17D360DE}" type="slidenum">
              <a:rPr lang="ru-RU" smtClean="0"/>
              <a:pPr/>
              <a:t>‹#›</a:t>
            </a:fld>
            <a:endParaRPr lang="ru-RU"/>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19F2630-D1B4-40B7-AB51-32506287165F}" type="datetimeFigureOut">
              <a:rPr lang="ru-RU" smtClean="0"/>
              <a:pPr/>
              <a:t>19.05.2017</a:t>
            </a:fld>
            <a:endParaRPr lang="ru-R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CCCDF16-6CA8-483B-A389-A49A17D360DE}" type="slidenum">
              <a:rPr lang="ru-RU" smtClean="0"/>
              <a:pPr/>
              <a:t>‹#›</a:t>
            </a:fld>
            <a:endParaRPr lang="ru-RU"/>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eacechild-estonia.org/" TargetMode="External"/><Relationship Id="rId2" Type="http://schemas.openxmlformats.org/officeDocument/2006/relationships/hyperlink" Target="http://www.sscw.ee/" TargetMode="External"/><Relationship Id="rId1" Type="http://schemas.openxmlformats.org/officeDocument/2006/relationships/slideLayout" Target="../slideLayouts/slideLayout7.xml"/><Relationship Id="rId6" Type="http://schemas.openxmlformats.org/officeDocument/2006/relationships/image" Target="../media/image4.gif"/><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13.jpeg"/><Relationship Id="rId4" Type="http://schemas.openxmlformats.org/officeDocument/2006/relationships/image" Target="../media/image12.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file:///C:\Users\hp\Desktop\7.%20CONFERENCE%208-11.06.2017\www.euromed.sscw.e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www.sscw.ee/"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sscw.e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IZ0-yBJLMBE" TargetMode="External"/><Relationship Id="rId2" Type="http://schemas.openxmlformats.org/officeDocument/2006/relationships/hyperlink" Target="https://www.youtube.com/watch?v=RTJ0x2uMG2Q"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9512" y="5879013"/>
            <a:ext cx="8964488" cy="646331"/>
          </a:xfrm>
          <a:prstGeom prst="rect">
            <a:avLst/>
          </a:prstGeom>
          <a:noFill/>
        </p:spPr>
        <p:txBody>
          <a:bodyPr wrap="square" rtlCol="0">
            <a:spAutoFit/>
          </a:bodyPr>
          <a:lstStyle/>
          <a:p>
            <a:pPr algn="ctr"/>
            <a:r>
              <a:rPr lang="en-GB" sz="3600" dirty="0" smtClean="0">
                <a:hlinkClick r:id="rId2"/>
              </a:rPr>
              <a:t>www.sscw.ee</a:t>
            </a:r>
            <a:r>
              <a:rPr lang="en-GB" sz="3600" dirty="0" smtClean="0"/>
              <a:t> / </a:t>
            </a:r>
            <a:r>
              <a:rPr lang="en-GB" sz="3600" dirty="0" smtClean="0">
                <a:hlinkClick r:id="rId3"/>
              </a:rPr>
              <a:t>www.peacechild-estonia.org</a:t>
            </a:r>
            <a:r>
              <a:rPr lang="en-GB" sz="3600" dirty="0" smtClean="0"/>
              <a:t>  </a:t>
            </a:r>
            <a:endParaRPr lang="et-EE" sz="3600" dirty="0"/>
          </a:p>
        </p:txBody>
      </p:sp>
      <p:pic>
        <p:nvPicPr>
          <p:cNvPr id="21508" name="Picture 4" descr="http://www.sscw.ee/public/Logod/SSCW_Logo_PNG.png"/>
          <p:cNvPicPr>
            <a:picLocks noChangeAspect="1" noChangeArrowheads="1"/>
          </p:cNvPicPr>
          <p:nvPr/>
        </p:nvPicPr>
        <p:blipFill>
          <a:blip r:embed="rId4" cstate="print"/>
          <a:srcRect/>
          <a:stretch>
            <a:fillRect/>
          </a:stretch>
        </p:blipFill>
        <p:spPr bwMode="auto">
          <a:xfrm>
            <a:off x="-252536" y="-459432"/>
            <a:ext cx="4829264" cy="3311495"/>
          </a:xfrm>
          <a:prstGeom prst="rect">
            <a:avLst/>
          </a:prstGeom>
          <a:noFill/>
        </p:spPr>
      </p:pic>
      <p:pic>
        <p:nvPicPr>
          <p:cNvPr id="1027" name="Picture 3" descr="C:\Users\hp\Desktop\PROJECT 2011-2012\PROJECT 2011\PROJECT 2011 XXXX\TOETATUD PROJEKTID 2011\TOOELU (toetatud)\LOGOD\PCE logo.jpg"/>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4139952" y="620688"/>
            <a:ext cx="970017" cy="1268760"/>
          </a:xfrm>
          <a:prstGeom prst="rect">
            <a:avLst/>
          </a:prstGeom>
          <a:noFill/>
        </p:spPr>
      </p:pic>
      <p:pic>
        <p:nvPicPr>
          <p:cNvPr id="1028" name="Picture 4" descr="C:\Users\hp\Desktop\Gender-Conference-2017.gif"/>
          <p:cNvPicPr>
            <a:picLocks noChangeAspect="1" noChangeArrowheads="1" noCrop="1"/>
          </p:cNvPicPr>
          <p:nvPr/>
        </p:nvPicPr>
        <p:blipFill>
          <a:blip r:embed="rId6" cstate="print"/>
          <a:srcRect/>
          <a:stretch>
            <a:fillRect/>
          </a:stretch>
        </p:blipFill>
        <p:spPr bwMode="auto">
          <a:xfrm>
            <a:off x="36512" y="1886407"/>
            <a:ext cx="9144000" cy="3918857"/>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1371600"/>
            <a:ext cx="8424936" cy="1828800"/>
          </a:xfrm>
        </p:spPr>
        <p:txBody>
          <a:bodyPr>
            <a:normAutofit/>
          </a:bodyPr>
          <a:lstStyle/>
          <a:p>
            <a:r>
              <a:rPr lang="et-EE" sz="4800" dirty="0" smtClean="0"/>
              <a:t>Arutelud töörühmades: juhtumianalüüs</a:t>
            </a:r>
            <a:endParaRPr lang="et-EE" sz="4800" dirty="0"/>
          </a:p>
        </p:txBody>
      </p:sp>
      <p:sp>
        <p:nvSpPr>
          <p:cNvPr id="3" name="Subtitle 2"/>
          <p:cNvSpPr>
            <a:spLocks noGrp="1"/>
          </p:cNvSpPr>
          <p:nvPr>
            <p:ph type="subTitle" idx="1"/>
          </p:nvPr>
        </p:nvSpPr>
        <p:spPr>
          <a:xfrm>
            <a:off x="611560" y="3692624"/>
            <a:ext cx="8208912" cy="2472680"/>
          </a:xfrm>
        </p:spPr>
        <p:txBody>
          <a:bodyPr>
            <a:normAutofit fontScale="77500" lnSpcReduction="20000"/>
          </a:bodyPr>
          <a:lstStyle/>
          <a:p>
            <a:r>
              <a:rPr lang="en-GB" dirty="0" smtClean="0"/>
              <a:t> </a:t>
            </a:r>
            <a:r>
              <a:rPr lang="et-EE" dirty="0" smtClean="0"/>
              <a:t>Reet Laja - Sooline võrdõiguslikus poliitikas ja ühiskonnas</a:t>
            </a:r>
            <a:r>
              <a:rPr lang="en-GB" dirty="0" smtClean="0"/>
              <a:t> (</a:t>
            </a:r>
            <a:r>
              <a:rPr lang="en-GB" dirty="0" err="1" smtClean="0"/>
              <a:t>Romantika</a:t>
            </a:r>
            <a:r>
              <a:rPr lang="en-GB" dirty="0" smtClean="0"/>
              <a:t>)</a:t>
            </a:r>
            <a:endParaRPr lang="et-EE" dirty="0" smtClean="0"/>
          </a:p>
          <a:p>
            <a:endParaRPr lang="en-GB" dirty="0" smtClean="0"/>
          </a:p>
          <a:p>
            <a:r>
              <a:rPr lang="et-EE" dirty="0" smtClean="0"/>
              <a:t>Kelly Grossthal - Võrdne kohtlemine tööl ja hariduses</a:t>
            </a:r>
            <a:r>
              <a:rPr lang="en-GB" dirty="0" smtClean="0"/>
              <a:t> (</a:t>
            </a:r>
            <a:r>
              <a:rPr lang="en-GB" dirty="0" err="1" smtClean="0"/>
              <a:t>Suur</a:t>
            </a:r>
            <a:r>
              <a:rPr lang="en-GB" dirty="0" smtClean="0"/>
              <a:t> </a:t>
            </a:r>
            <a:r>
              <a:rPr lang="en-GB" dirty="0" err="1" smtClean="0"/>
              <a:t>saal</a:t>
            </a:r>
            <a:r>
              <a:rPr lang="en-GB" dirty="0" smtClean="0"/>
              <a:t>)</a:t>
            </a:r>
            <a:endParaRPr lang="et-EE" dirty="0" smtClean="0"/>
          </a:p>
          <a:p>
            <a:r>
              <a:rPr lang="en-GB" dirty="0" smtClean="0"/>
              <a:t> </a:t>
            </a:r>
          </a:p>
          <a:p>
            <a:r>
              <a:rPr lang="et-EE" dirty="0" smtClean="0"/>
              <a:t>Vassili Golikov -   Sooline võrdõiguslikus peres</a:t>
            </a:r>
            <a:r>
              <a:rPr lang="en-GB" dirty="0" smtClean="0"/>
              <a:t> (Victoria)</a:t>
            </a:r>
            <a:r>
              <a:rPr lang="et-EE" dirty="0" smtClean="0"/>
              <a:t> </a:t>
            </a:r>
          </a:p>
          <a:p>
            <a:r>
              <a:rPr lang="et-EE" dirty="0" smtClean="0"/>
              <a:t/>
            </a:r>
            <a:br>
              <a:rPr lang="et-EE" dirty="0" smtClean="0"/>
            </a:br>
            <a:endParaRPr lang="et-EE"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5400" dirty="0" smtClean="0"/>
              <a:t>Juhtumianalüüs</a:t>
            </a:r>
            <a:endParaRPr lang="et-EE" dirty="0"/>
          </a:p>
        </p:txBody>
      </p:sp>
      <p:sp>
        <p:nvSpPr>
          <p:cNvPr id="3" name="Content Placeholder 2"/>
          <p:cNvSpPr>
            <a:spLocks noGrp="1"/>
          </p:cNvSpPr>
          <p:nvPr>
            <p:ph idx="1"/>
          </p:nvPr>
        </p:nvSpPr>
        <p:spPr/>
        <p:txBody>
          <a:bodyPr/>
          <a:lstStyle/>
          <a:p>
            <a:r>
              <a:rPr lang="et-EE" dirty="0" smtClean="0"/>
              <a:t>Mis on sellel pildil valesti? Leidke vähemalt 10 viga.</a:t>
            </a:r>
          </a:p>
          <a:p>
            <a:r>
              <a:rPr lang="et-EE" dirty="0" smtClean="0"/>
              <a:t>Mida saaks teha perekond ise? – leidke vähemalt  5 ettepanekut</a:t>
            </a:r>
          </a:p>
          <a:p>
            <a:r>
              <a:rPr lang="et-EE" dirty="0" smtClean="0"/>
              <a:t>Mida peaks muutma ühiskonnas, et pilt tasakaalustuks? – 5 ettepanekut</a:t>
            </a:r>
          </a:p>
          <a:p>
            <a:r>
              <a:rPr lang="en-GB" dirty="0" err="1" smtClean="0"/>
              <a:t>Jne</a:t>
            </a:r>
            <a:r>
              <a:rPr lang="en-GB" dirty="0" smtClean="0"/>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628800"/>
            <a:ext cx="3902968" cy="1512168"/>
          </a:xfrm>
          <a:ln w="76200">
            <a:solidFill>
              <a:schemeClr val="accent5">
                <a:lumMod val="75000"/>
              </a:schemeClr>
            </a:solidFill>
          </a:ln>
        </p:spPr>
        <p:txBody>
          <a:bodyPr>
            <a:normAutofit fontScale="90000"/>
          </a:bodyPr>
          <a:lstStyle/>
          <a:p>
            <a:pPr algn="ctr" eaLnBrk="1" hangingPunct="1">
              <a:defRPr/>
            </a:pPr>
            <a:r>
              <a:rPr lang="et-EE" sz="5400" dirty="0" smtClean="0">
                <a:latin typeface="Times New Roman" pitchFamily="18" charset="0"/>
                <a:cs typeface="Times New Roman" pitchFamily="18" charset="0"/>
              </a:rPr>
              <a:t>Erinevused</a:t>
            </a:r>
            <a:br>
              <a:rPr lang="et-EE" sz="5400" dirty="0" smtClean="0">
                <a:latin typeface="Times New Roman" pitchFamily="18" charset="0"/>
                <a:cs typeface="Times New Roman" pitchFamily="18" charset="0"/>
              </a:rPr>
            </a:br>
            <a:r>
              <a:rPr lang="ru-RU" sz="5400" dirty="0" smtClean="0">
                <a:latin typeface="Times New Roman" pitchFamily="18" charset="0"/>
                <a:cs typeface="Times New Roman" pitchFamily="18" charset="0"/>
              </a:rPr>
              <a:t>Различия</a:t>
            </a:r>
            <a:endParaRPr lang="en-US" sz="5400" dirty="0">
              <a:latin typeface="Times New Roman" pitchFamily="18" charset="0"/>
              <a:cs typeface="Times New Roman" pitchFamily="18" charset="0"/>
            </a:endParaRPr>
          </a:p>
        </p:txBody>
      </p:sp>
      <p:sp>
        <p:nvSpPr>
          <p:cNvPr id="279555" name="Slide Number Placeholder 4"/>
          <p:cNvSpPr>
            <a:spLocks noGrp="1"/>
          </p:cNvSpPr>
          <p:nvPr>
            <p:ph type="sldNum" sz="quarter" idx="12"/>
          </p:nvPr>
        </p:nvSpPr>
        <p:spPr>
          <a:noFill/>
        </p:spPr>
        <p:txBody>
          <a:bodyPr/>
          <a:lstStyle/>
          <a:p>
            <a:fld id="{A1941CA1-0E8F-4722-8A98-FB3DA4FEFA9E}" type="slidenum">
              <a:rPr lang="en-US" smtClean="0"/>
              <a:pPr/>
              <a:t>12</a:t>
            </a:fld>
            <a:endParaRPr lang="en-US" smtClean="0"/>
          </a:p>
        </p:txBody>
      </p:sp>
      <p:sp>
        <p:nvSpPr>
          <p:cNvPr id="6" name="Title 1"/>
          <p:cNvSpPr txBox="1">
            <a:spLocks/>
          </p:cNvSpPr>
          <p:nvPr/>
        </p:nvSpPr>
        <p:spPr bwMode="auto">
          <a:xfrm>
            <a:off x="4953000" y="1628800"/>
            <a:ext cx="3886200" cy="1512168"/>
          </a:xfrm>
          <a:prstGeom prst="rect">
            <a:avLst/>
          </a:prstGeom>
          <a:noFill/>
          <a:ln w="76200">
            <a:solidFill>
              <a:srgbClr val="FF0066"/>
            </a:solidFill>
            <a:miter lim="800000"/>
            <a:headEnd/>
            <a:tailEnd/>
          </a:ln>
          <a:effectLst/>
        </p:spPr>
        <p:txBody>
          <a:bodyPr anchor="ctr"/>
          <a:lstStyle/>
          <a:p>
            <a:pPr algn="ctr">
              <a:defRPr/>
            </a:pPr>
            <a:r>
              <a:rPr lang="et-EE" sz="2400" b="0" kern="0" dirty="0" smtClean="0">
                <a:solidFill>
                  <a:srgbClr val="000000"/>
                </a:solidFill>
                <a:latin typeface="Times New Roman"/>
              </a:rPr>
              <a:t>Mida on vaja teha, et parendada olukord</a:t>
            </a:r>
            <a:r>
              <a:rPr lang="en-US" sz="2400" b="0" kern="0" dirty="0" smtClean="0">
                <a:solidFill>
                  <a:srgbClr val="000000"/>
                </a:solidFill>
                <a:latin typeface="Times New Roman"/>
              </a:rPr>
              <a:t>?</a:t>
            </a:r>
            <a:r>
              <a:rPr lang="et-EE" sz="2400" b="0" kern="0" dirty="0" smtClean="0">
                <a:solidFill>
                  <a:srgbClr val="000000"/>
                </a:solidFill>
                <a:latin typeface="Times New Roman"/>
              </a:rPr>
              <a:t/>
            </a:r>
            <a:br>
              <a:rPr lang="et-EE" sz="2400" b="0" kern="0" dirty="0" smtClean="0">
                <a:solidFill>
                  <a:srgbClr val="000000"/>
                </a:solidFill>
                <a:latin typeface="Times New Roman"/>
              </a:rPr>
            </a:br>
            <a:r>
              <a:rPr lang="ru-RU" sz="2400" b="0" kern="0" dirty="0" smtClean="0">
                <a:solidFill>
                  <a:srgbClr val="000000"/>
                </a:solidFill>
                <a:latin typeface="Times New Roman"/>
              </a:rPr>
              <a:t>Что нужно сделать чтобы улучшить ситуацию</a:t>
            </a:r>
            <a:r>
              <a:rPr lang="en-US" sz="2400" b="0" kern="0" dirty="0" smtClean="0">
                <a:solidFill>
                  <a:srgbClr val="000000"/>
                </a:solidFill>
                <a:latin typeface="Times New Roman"/>
              </a:rPr>
              <a:t>?</a:t>
            </a:r>
            <a:endParaRPr lang="en-US" sz="2400" b="0" kern="0" dirty="0">
              <a:solidFill>
                <a:srgbClr val="000000"/>
              </a:solidFill>
              <a:latin typeface="Times New Roman"/>
            </a:endParaRPr>
          </a:p>
        </p:txBody>
      </p:sp>
      <p:cxnSp>
        <p:nvCxnSpPr>
          <p:cNvPr id="8" name="Straight Connector 7"/>
          <p:cNvCxnSpPr/>
          <p:nvPr/>
        </p:nvCxnSpPr>
        <p:spPr>
          <a:xfrm>
            <a:off x="4572000" y="1340768"/>
            <a:ext cx="0" cy="5112568"/>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267744" y="519063"/>
            <a:ext cx="4741033" cy="83099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defRPr/>
            </a:pPr>
            <a:r>
              <a:rPr lang="en-US" sz="2400" dirty="0" smtClean="0">
                <a:solidFill>
                  <a:srgbClr val="FF0000"/>
                </a:solidFill>
              </a:rPr>
              <a:t>SOOLINE V</a:t>
            </a:r>
            <a:r>
              <a:rPr lang="et-EE" sz="2400" dirty="0" smtClean="0">
                <a:solidFill>
                  <a:srgbClr val="FF0000"/>
                </a:solidFill>
              </a:rPr>
              <a:t>ÕRDÕIGUSLIKUS...</a:t>
            </a:r>
          </a:p>
          <a:p>
            <a:pPr>
              <a:defRPr/>
            </a:pPr>
            <a:r>
              <a:rPr lang="ru-RU" sz="2400" dirty="0" smtClean="0">
                <a:solidFill>
                  <a:srgbClr val="FF0000"/>
                </a:solidFill>
              </a:rPr>
              <a:t>ГЕНДЕРНОЕ РАВНОПРАВИЕ</a:t>
            </a:r>
            <a:r>
              <a:rPr lang="en-US" sz="2400" dirty="0" smtClean="0">
                <a:solidFill>
                  <a:srgbClr val="FF0000"/>
                </a:solidFill>
              </a:rPr>
              <a:t>…</a:t>
            </a:r>
            <a:endParaRPr lang="en-US" sz="2400" dirty="0">
              <a:solidFill>
                <a:srgbClr val="FF0000"/>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t-EE" dirty="0" smtClean="0"/>
              <a:t> </a:t>
            </a:r>
            <a:r>
              <a:rPr lang="et-EE" b="1" dirty="0" smtClean="0"/>
              <a:t>14:00 – 14.40 </a:t>
            </a:r>
            <a:r>
              <a:rPr lang="en-GB" dirty="0" smtClean="0"/>
              <a:t>L</a:t>
            </a:r>
            <a:r>
              <a:rPr lang="et-EE" dirty="0" smtClean="0"/>
              <a:t>õuna / </a:t>
            </a:r>
            <a:r>
              <a:rPr lang="ru-RU" dirty="0" smtClean="0"/>
              <a:t>Обед</a:t>
            </a:r>
            <a:endParaRPr lang="et-EE" dirty="0"/>
          </a:p>
        </p:txBody>
      </p:sp>
      <p:sp>
        <p:nvSpPr>
          <p:cNvPr id="3" name="Content Placeholder 2"/>
          <p:cNvSpPr>
            <a:spLocks noGrp="1"/>
          </p:cNvSpPr>
          <p:nvPr>
            <p:ph idx="1"/>
          </p:nvPr>
        </p:nvSpPr>
        <p:spPr/>
        <p:txBody>
          <a:bodyPr/>
          <a:lstStyle/>
          <a:p>
            <a:endParaRPr lang="et-EE"/>
          </a:p>
        </p:txBody>
      </p:sp>
      <p:pic>
        <p:nvPicPr>
          <p:cNvPr id="2050" name="Picture 2" descr="http://www.crackerbarrel.com/~/media/CrackerBarrel/Menu/Dinner/Weekday%20Lunch%20Specials/Poster_WLSCountryHouseSaladWithGrilledChicken_Sharper_52744_Beat600x400.jpg?h=400&amp;w=600&amp;la=en&amp;hash=A0DF7E2A6BF644D9C34546045B5D83EDAB5DDE7F"/>
          <p:cNvPicPr>
            <a:picLocks noChangeAspect="1" noChangeArrowheads="1"/>
          </p:cNvPicPr>
          <p:nvPr/>
        </p:nvPicPr>
        <p:blipFill>
          <a:blip r:embed="rId2" cstate="print"/>
          <a:srcRect/>
          <a:stretch>
            <a:fillRect/>
          </a:stretch>
        </p:blipFill>
        <p:spPr bwMode="auto">
          <a:xfrm>
            <a:off x="683568" y="1844824"/>
            <a:ext cx="7848872" cy="4899925"/>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568" y="1628800"/>
            <a:ext cx="9073008" cy="1828800"/>
          </a:xfrm>
        </p:spPr>
        <p:txBody>
          <a:bodyPr>
            <a:noAutofit/>
          </a:bodyPr>
          <a:lstStyle/>
          <a:p>
            <a:r>
              <a:rPr lang="et-EE" sz="4800" dirty="0" smtClean="0">
                <a:effectLst/>
              </a:rPr>
              <a:t>Väärtused ja hoiakud </a:t>
            </a:r>
            <a:r>
              <a:rPr lang="en-GB" sz="4800" dirty="0" smtClean="0">
                <a:effectLst/>
              </a:rPr>
              <a:t/>
            </a:r>
            <a:br>
              <a:rPr lang="en-GB" sz="4800" dirty="0" smtClean="0">
                <a:effectLst/>
              </a:rPr>
            </a:br>
            <a:r>
              <a:rPr lang="et-EE" sz="4800" dirty="0" smtClean="0">
                <a:effectLst/>
              </a:rPr>
              <a:t>soolises võrdõiguslikkuses </a:t>
            </a:r>
            <a:r>
              <a:rPr lang="en-GB" sz="4800" dirty="0" smtClean="0">
                <a:effectLst/>
              </a:rPr>
              <a:t/>
            </a:r>
            <a:br>
              <a:rPr lang="en-GB" sz="4800" dirty="0" smtClean="0">
                <a:effectLst/>
              </a:rPr>
            </a:br>
            <a:r>
              <a:rPr lang="en-GB" sz="4800" dirty="0" err="1" smtClean="0">
                <a:effectLst/>
              </a:rPr>
              <a:t>ning</a:t>
            </a:r>
            <a:r>
              <a:rPr lang="et-EE" sz="4800" dirty="0" smtClean="0">
                <a:effectLst/>
              </a:rPr>
              <a:t> stereotüübid” </a:t>
            </a:r>
            <a:endParaRPr lang="et-EE" sz="4800" dirty="0">
              <a:effectLst/>
            </a:endParaRPr>
          </a:p>
        </p:txBody>
      </p:sp>
      <p:sp>
        <p:nvSpPr>
          <p:cNvPr id="3" name="Subtitle 2"/>
          <p:cNvSpPr>
            <a:spLocks noGrp="1"/>
          </p:cNvSpPr>
          <p:nvPr>
            <p:ph type="subTitle" idx="1"/>
          </p:nvPr>
        </p:nvSpPr>
        <p:spPr>
          <a:xfrm>
            <a:off x="533400" y="4340696"/>
            <a:ext cx="7854696" cy="1752600"/>
          </a:xfrm>
        </p:spPr>
        <p:txBody>
          <a:bodyPr/>
          <a:lstStyle/>
          <a:p>
            <a:r>
              <a:rPr lang="en-GB" dirty="0" smtClean="0"/>
              <a:t>Reet </a:t>
            </a:r>
            <a:r>
              <a:rPr lang="en-GB" dirty="0" err="1" smtClean="0"/>
              <a:t>Laja</a:t>
            </a:r>
            <a:r>
              <a:rPr lang="et-EE" dirty="0" smtClean="0"/>
              <a:t>, Eesti Naisuurimus- ja Teabekeskus </a:t>
            </a:r>
            <a:endParaRPr lang="et-EE" dirty="0"/>
          </a:p>
        </p:txBody>
      </p:sp>
      <p:pic>
        <p:nvPicPr>
          <p:cNvPr id="7170" name="Picture 2" descr="Pildiotsingu Eesti Naisuurimus- ja Teabekeskus tulemus"/>
          <p:cNvPicPr>
            <a:picLocks noChangeAspect="1" noChangeArrowheads="1"/>
          </p:cNvPicPr>
          <p:nvPr/>
        </p:nvPicPr>
        <p:blipFill>
          <a:blip r:embed="rId2" cstate="print"/>
          <a:srcRect/>
          <a:stretch>
            <a:fillRect/>
          </a:stretch>
        </p:blipFill>
        <p:spPr bwMode="auto">
          <a:xfrm>
            <a:off x="3347864" y="5013176"/>
            <a:ext cx="4945807" cy="1414718"/>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016" y="692696"/>
            <a:ext cx="8676456" cy="1828800"/>
          </a:xfrm>
        </p:spPr>
        <p:txBody>
          <a:bodyPr>
            <a:normAutofit/>
          </a:bodyPr>
          <a:lstStyle/>
          <a:p>
            <a:r>
              <a:rPr lang="et-EE" dirty="0" smtClean="0"/>
              <a:t>Mitmekesisuse päev </a:t>
            </a:r>
            <a:r>
              <a:rPr lang="en-GB" dirty="0" smtClean="0"/>
              <a:t>/ </a:t>
            </a:r>
            <a:r>
              <a:rPr lang="et-EE" dirty="0" smtClean="0"/>
              <a:t>Palgalõhe </a:t>
            </a:r>
            <a:endParaRPr lang="et-EE" dirty="0"/>
          </a:p>
        </p:txBody>
      </p:sp>
      <p:sp>
        <p:nvSpPr>
          <p:cNvPr id="3" name="Subtitle 2"/>
          <p:cNvSpPr>
            <a:spLocks noGrp="1"/>
          </p:cNvSpPr>
          <p:nvPr>
            <p:ph type="subTitle" idx="1"/>
          </p:nvPr>
        </p:nvSpPr>
        <p:spPr>
          <a:xfrm>
            <a:off x="893768" y="2972544"/>
            <a:ext cx="7854696" cy="1752600"/>
          </a:xfrm>
        </p:spPr>
        <p:txBody>
          <a:bodyPr/>
          <a:lstStyle/>
          <a:p>
            <a:r>
              <a:rPr lang="et-EE" dirty="0" smtClean="0"/>
              <a:t>Kelly Grossthal</a:t>
            </a:r>
            <a:r>
              <a:rPr lang="en-GB" dirty="0" smtClean="0"/>
              <a:t>, </a:t>
            </a:r>
            <a:r>
              <a:rPr lang="et-EE" dirty="0" smtClean="0"/>
              <a:t>Eesti Inimõiguste keskus </a:t>
            </a:r>
            <a:endParaRPr lang="et-EE" dirty="0"/>
          </a:p>
        </p:txBody>
      </p:sp>
      <p:pic>
        <p:nvPicPr>
          <p:cNvPr id="7170" name="Picture 2" descr="Pildiotsingu mitmekesisuse paev tulemus"/>
          <p:cNvPicPr>
            <a:picLocks noChangeAspect="1" noChangeArrowheads="1"/>
          </p:cNvPicPr>
          <p:nvPr/>
        </p:nvPicPr>
        <p:blipFill>
          <a:blip r:embed="rId3" cstate="print"/>
          <a:srcRect/>
          <a:stretch>
            <a:fillRect/>
          </a:stretch>
        </p:blipFill>
        <p:spPr bwMode="auto">
          <a:xfrm>
            <a:off x="467544" y="3645024"/>
            <a:ext cx="3789419" cy="1121668"/>
          </a:xfrm>
          <a:prstGeom prst="rect">
            <a:avLst/>
          </a:prstGeom>
          <a:noFill/>
        </p:spPr>
      </p:pic>
      <p:pic>
        <p:nvPicPr>
          <p:cNvPr id="7172" name="Picture 4" descr="Pildiotsingu palga lõhe tulemus"/>
          <p:cNvPicPr>
            <a:picLocks noChangeAspect="1" noChangeArrowheads="1"/>
          </p:cNvPicPr>
          <p:nvPr/>
        </p:nvPicPr>
        <p:blipFill>
          <a:blip r:embed="rId4" cstate="print"/>
          <a:srcRect/>
          <a:stretch>
            <a:fillRect/>
          </a:stretch>
        </p:blipFill>
        <p:spPr bwMode="auto">
          <a:xfrm>
            <a:off x="3275856" y="5013176"/>
            <a:ext cx="2377871" cy="158417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6146" name="AutoShape 2" descr="Pildiotsingu Eesti Inimõiguste keskus logo tulemu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t-EE"/>
          </a:p>
        </p:txBody>
      </p:sp>
      <p:sp>
        <p:nvSpPr>
          <p:cNvPr id="6152" name="AutoShape 8" descr="Pildiotsingu Eesti Inimõiguste keskus logo tulemu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t-EE"/>
          </a:p>
        </p:txBody>
      </p:sp>
      <p:sp>
        <p:nvSpPr>
          <p:cNvPr id="6154" name="AutoShape 10" descr="Pildiotsingu Eesti Inimõiguste keskus logo tulemu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t-EE"/>
          </a:p>
        </p:txBody>
      </p:sp>
      <p:pic>
        <p:nvPicPr>
          <p:cNvPr id="6156" name="Picture 12" descr="Pildiotsingu Eesti Inimõiguste keskus logo tulemus"/>
          <p:cNvPicPr>
            <a:picLocks noChangeAspect="1" noChangeArrowheads="1"/>
          </p:cNvPicPr>
          <p:nvPr/>
        </p:nvPicPr>
        <p:blipFill>
          <a:blip r:embed="rId5" cstate="print"/>
          <a:srcRect/>
          <a:stretch>
            <a:fillRect/>
          </a:stretch>
        </p:blipFill>
        <p:spPr bwMode="auto">
          <a:xfrm>
            <a:off x="4283968" y="3501008"/>
            <a:ext cx="4752527" cy="1370021"/>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20688"/>
            <a:ext cx="7851648" cy="1828800"/>
          </a:xfrm>
        </p:spPr>
        <p:txBody>
          <a:bodyPr>
            <a:normAutofit/>
          </a:bodyPr>
          <a:lstStyle/>
          <a:p>
            <a:pPr algn="ctr"/>
            <a:r>
              <a:rPr lang="et-EE" dirty="0" smtClean="0"/>
              <a:t>Töörühmade tulemuste esitlemine</a:t>
            </a:r>
            <a:endParaRPr lang="et-EE" dirty="0"/>
          </a:p>
        </p:txBody>
      </p:sp>
      <p:sp>
        <p:nvSpPr>
          <p:cNvPr id="3" name="Subtitle 2"/>
          <p:cNvSpPr>
            <a:spLocks noGrp="1"/>
          </p:cNvSpPr>
          <p:nvPr>
            <p:ph type="subTitle" idx="1"/>
          </p:nvPr>
        </p:nvSpPr>
        <p:spPr>
          <a:xfrm>
            <a:off x="539552" y="2852936"/>
            <a:ext cx="8280920" cy="3744416"/>
          </a:xfrm>
        </p:spPr>
        <p:txBody>
          <a:bodyPr>
            <a:normAutofit/>
          </a:bodyPr>
          <a:lstStyle/>
          <a:p>
            <a:pPr algn="l"/>
            <a:r>
              <a:rPr lang="et-EE" sz="2400" dirty="0" smtClean="0"/>
              <a:t>Sooline võrdõiguslikus peres</a:t>
            </a:r>
            <a:r>
              <a:rPr lang="en-GB" sz="2400" dirty="0" smtClean="0"/>
              <a:t>/</a:t>
            </a:r>
            <a:r>
              <a:rPr lang="ru-RU" sz="2400" dirty="0" smtClean="0"/>
              <a:t>Гендерное равноправие в семье</a:t>
            </a:r>
          </a:p>
          <a:p>
            <a:pPr algn="l"/>
            <a:endParaRPr lang="ru-RU" sz="2400" dirty="0" smtClean="0"/>
          </a:p>
          <a:p>
            <a:pPr algn="l"/>
            <a:r>
              <a:rPr lang="et-EE" sz="2400" dirty="0" smtClean="0"/>
              <a:t>Sooline võrdõiguslikus hariduses</a:t>
            </a:r>
            <a:r>
              <a:rPr lang="en-GB" sz="2400" dirty="0" smtClean="0"/>
              <a:t> </a:t>
            </a:r>
            <a:r>
              <a:rPr lang="en-GB" sz="2400" dirty="0" err="1" smtClean="0"/>
              <a:t>ja</a:t>
            </a:r>
            <a:r>
              <a:rPr lang="en-GB" sz="2400" dirty="0" smtClean="0"/>
              <a:t> t</a:t>
            </a:r>
            <a:r>
              <a:rPr lang="et-EE" sz="2400" dirty="0" smtClean="0"/>
              <a:t>ööl/ </a:t>
            </a:r>
            <a:r>
              <a:rPr lang="ru-RU" sz="2400" dirty="0" smtClean="0"/>
              <a:t/>
            </a:r>
            <a:br>
              <a:rPr lang="ru-RU" sz="2400" dirty="0" smtClean="0"/>
            </a:br>
            <a:r>
              <a:rPr lang="ru-RU" sz="2400" dirty="0" smtClean="0"/>
              <a:t>Гендерное равноправие в образовании и на работе</a:t>
            </a:r>
          </a:p>
          <a:p>
            <a:pPr algn="l"/>
            <a:endParaRPr lang="ru-RU" sz="2400" dirty="0" smtClean="0"/>
          </a:p>
          <a:p>
            <a:pPr algn="l"/>
            <a:r>
              <a:rPr lang="et-EE" sz="2400" dirty="0" smtClean="0"/>
              <a:t>Sooline võrdõiguslikus</a:t>
            </a:r>
            <a:r>
              <a:rPr lang="ru-RU" sz="2400" dirty="0" smtClean="0"/>
              <a:t> poliitikas ja ühiskonnas /</a:t>
            </a:r>
            <a:br>
              <a:rPr lang="ru-RU" sz="2400" dirty="0" smtClean="0"/>
            </a:br>
            <a:r>
              <a:rPr lang="ru-RU" sz="2400" dirty="0" smtClean="0"/>
              <a:t>Гендерное равноправие в политике и обществе</a:t>
            </a:r>
          </a:p>
          <a:p>
            <a:pPr algn="ctr"/>
            <a:endParaRPr lang="et-EE" sz="2400" dirty="0"/>
          </a:p>
        </p:txBody>
      </p:sp>
      <p:sp>
        <p:nvSpPr>
          <p:cNvPr id="4098" name="AutoShape 2" descr="Pildiotsingu Eesti Inimõiguste keskus logo tulemu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t-EE"/>
          </a:p>
        </p:txBody>
      </p:sp>
      <p:sp>
        <p:nvSpPr>
          <p:cNvPr id="4100" name="AutoShape 4" descr="Pildiotsingu Eesti Inimõiguste keskus logo tulemu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t-EE"/>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2880" y="416056"/>
            <a:ext cx="8229600" cy="708688"/>
          </a:xfrm>
        </p:spPr>
        <p:txBody>
          <a:bodyPr>
            <a:normAutofit fontScale="90000"/>
          </a:bodyPr>
          <a:lstStyle/>
          <a:p>
            <a:r>
              <a:rPr lang="et-EE" b="1" dirty="0" smtClean="0"/>
              <a:t>ERIPAKKUMINE – </a:t>
            </a:r>
            <a:r>
              <a:rPr lang="et-EE" sz="4800" b="1" dirty="0" smtClean="0">
                <a:latin typeface="Times New Roman" pitchFamily="18" charset="0"/>
                <a:cs typeface="Times New Roman" pitchFamily="18" charset="0"/>
              </a:rPr>
              <a:t>OSALE!!!</a:t>
            </a:r>
            <a:endParaRPr lang="et-EE" b="1" dirty="0"/>
          </a:p>
        </p:txBody>
      </p:sp>
      <p:sp>
        <p:nvSpPr>
          <p:cNvPr id="3" name="Content Placeholder 2"/>
          <p:cNvSpPr>
            <a:spLocks noGrp="1"/>
          </p:cNvSpPr>
          <p:nvPr>
            <p:ph idx="1"/>
          </p:nvPr>
        </p:nvSpPr>
        <p:spPr>
          <a:xfrm>
            <a:off x="467544" y="1340768"/>
            <a:ext cx="8291264" cy="5328592"/>
          </a:xfrm>
        </p:spPr>
        <p:txBody>
          <a:bodyPr>
            <a:normAutofit/>
          </a:bodyPr>
          <a:lstStyle/>
          <a:p>
            <a:r>
              <a:rPr lang="et-EE" sz="1800" dirty="0" smtClean="0"/>
              <a:t>Kutsume teid </a:t>
            </a:r>
            <a:r>
              <a:rPr lang="et-EE" sz="1800" b="1" dirty="0" smtClean="0"/>
              <a:t>osalema rahvusvahelisel konverentsil </a:t>
            </a:r>
            <a:r>
              <a:rPr lang="et-EE" sz="2000" b="1" dirty="0" smtClean="0">
                <a:solidFill>
                  <a:srgbClr val="0070C0"/>
                </a:solidFill>
              </a:rPr>
              <a:t>„Kultuuridevaheline haridus- Eile, täna ja homme…“, </a:t>
            </a:r>
            <a:r>
              <a:rPr lang="et-EE" sz="1800" b="1" dirty="0" smtClean="0"/>
              <a:t/>
            </a:r>
            <a:br>
              <a:rPr lang="et-EE" sz="1800" b="1" dirty="0" smtClean="0"/>
            </a:br>
            <a:r>
              <a:rPr lang="et-EE" sz="1800" dirty="0" smtClean="0"/>
              <a:t>mis toimub </a:t>
            </a:r>
            <a:r>
              <a:rPr lang="et-EE" sz="1800" b="1" dirty="0" smtClean="0"/>
              <a:t>Tallinnas, 9-ndal juunil 2017 kell 10.00</a:t>
            </a:r>
            <a:r>
              <a:rPr lang="et-EE" sz="1800" dirty="0" smtClean="0"/>
              <a:t>, projekti “EUROMED Education Without Borders” raames  </a:t>
            </a:r>
            <a:r>
              <a:rPr lang="et-EE" sz="1800" u="sng" dirty="0" smtClean="0">
                <a:hlinkClick r:id="rId2"/>
              </a:rPr>
              <a:t>euromed.sscw.ee</a:t>
            </a:r>
            <a:r>
              <a:rPr lang="et-EE" sz="1800" dirty="0" smtClean="0"/>
              <a:t>, mis toimub Euroopa ja araabia riikide omavahelises koostöös.</a:t>
            </a:r>
          </a:p>
          <a:p>
            <a:r>
              <a:rPr lang="et-EE" sz="1800" b="1" dirty="0" smtClean="0"/>
              <a:t>Projekti „Euromed: Education without borders“ eesmärk</a:t>
            </a:r>
            <a:r>
              <a:rPr lang="et-EE" sz="1800" dirty="0" smtClean="0"/>
              <a:t> on julgustada loovaid lahendusi ja edendada kultuuridevahelist haridust Euro-Vahemere regiooni noorte seas, et suurendada piiride ülest kommunikatsiooni ja ehitada usaldust ning motiveerida noori võtma juhtrolli regiooni arengus ning teadvustada kultuuride ülese koostöö kasulikkust, sest meil on ühised eesmärgid ja ühine tulevik. </a:t>
            </a:r>
          </a:p>
          <a:p>
            <a:r>
              <a:rPr lang="et-EE" sz="2000" i="1" dirty="0" smtClean="0"/>
              <a:t>Konverentsi osad:</a:t>
            </a:r>
          </a:p>
          <a:p>
            <a:pPr lvl="1"/>
            <a:r>
              <a:rPr lang="et-EE" sz="1600" b="1" dirty="0" smtClean="0"/>
              <a:t>Kolm peakõnet</a:t>
            </a:r>
          </a:p>
          <a:p>
            <a:pPr lvl="1"/>
            <a:r>
              <a:rPr lang="et-EE" sz="1600" b="1" dirty="0" smtClean="0"/>
              <a:t>Kahte Euro-Vahemere ülest dialoogi sessiooni</a:t>
            </a:r>
          </a:p>
          <a:p>
            <a:pPr lvl="1"/>
            <a:r>
              <a:rPr lang="et-EE" sz="1600" b="1" dirty="0" smtClean="0"/>
              <a:t>Praktilised töögrupid</a:t>
            </a:r>
            <a:r>
              <a:rPr lang="et-EE" sz="1600" dirty="0" smtClean="0"/>
              <a:t>.</a:t>
            </a:r>
          </a:p>
          <a:p>
            <a:pPr lvl="1"/>
            <a:endParaRPr lang="et-EE" sz="2000" dirty="0" smtClean="0">
              <a:latin typeface="Times New Roman" pitchFamily="18" charset="0"/>
              <a:cs typeface="Times New Roman" pitchFamily="18" charset="0"/>
            </a:endParaRPr>
          </a:p>
          <a:p>
            <a:r>
              <a:rPr lang="et-EE" sz="2400" b="1" dirty="0" smtClean="0">
                <a:latin typeface="Times New Roman" pitchFamily="18" charset="0"/>
                <a:cs typeface="Times New Roman" pitchFamily="18" charset="0"/>
              </a:rPr>
              <a:t>Rohkem infot: www.euromed.sscw.ee</a:t>
            </a:r>
            <a:endParaRPr lang="et-EE" sz="2400" b="1" dirty="0" smtClean="0"/>
          </a:p>
        </p:txBody>
      </p:sp>
      <p:sp>
        <p:nvSpPr>
          <p:cNvPr id="5" name="TextBox 4"/>
          <p:cNvSpPr txBox="1"/>
          <p:nvPr/>
        </p:nvSpPr>
        <p:spPr>
          <a:xfrm rot="20075908">
            <a:off x="7276861" y="649376"/>
            <a:ext cx="1944216" cy="584775"/>
          </a:xfrm>
          <a:prstGeom prst="rect">
            <a:avLst/>
          </a:prstGeom>
          <a:noFill/>
        </p:spPr>
        <p:txBody>
          <a:bodyPr wrap="square" rtlCol="0">
            <a:spAutoFit/>
          </a:bodyPr>
          <a:lstStyle/>
          <a:p>
            <a:r>
              <a:rPr lang="et-EE" sz="3200" dirty="0" smtClean="0">
                <a:solidFill>
                  <a:srgbClr val="FF0000"/>
                </a:solidFill>
              </a:rPr>
              <a:t>TASUTA!</a:t>
            </a:r>
            <a:endParaRPr lang="et-EE" sz="3200" dirty="0">
              <a:solidFill>
                <a:srgbClr val="FF0000"/>
              </a:solidFill>
            </a:endParaRPr>
          </a:p>
        </p:txBody>
      </p:sp>
      <p:sp>
        <p:nvSpPr>
          <p:cNvPr id="6" name="TextBox 5"/>
          <p:cNvSpPr txBox="1"/>
          <p:nvPr/>
        </p:nvSpPr>
        <p:spPr>
          <a:xfrm rot="20942526">
            <a:off x="5151679" y="4885638"/>
            <a:ext cx="3750467" cy="1015663"/>
          </a:xfrm>
          <a:prstGeom prst="rect">
            <a:avLst/>
          </a:prstGeom>
          <a:noFill/>
        </p:spPr>
        <p:txBody>
          <a:bodyPr wrap="square" rtlCol="0">
            <a:spAutoFit/>
          </a:bodyPr>
          <a:lstStyle/>
          <a:p>
            <a:pPr algn="ctr"/>
            <a:r>
              <a:rPr lang="et-EE" sz="2000" b="1" dirty="0" smtClean="0">
                <a:solidFill>
                  <a:srgbClr val="0070C0"/>
                </a:solidFill>
              </a:rPr>
              <a:t>REGISTREERI KOHE:</a:t>
            </a:r>
          </a:p>
          <a:p>
            <a:pPr algn="ctr"/>
            <a:r>
              <a:rPr lang="et-EE" sz="2000" b="1" u="sng" dirty="0" smtClean="0">
                <a:solidFill>
                  <a:srgbClr val="FF0000"/>
                </a:solidFill>
              </a:rPr>
              <a:t>euromed.sscw.ee/registration</a:t>
            </a:r>
          </a:p>
          <a:p>
            <a:pPr algn="ctr"/>
            <a:r>
              <a:rPr lang="et-EE" sz="2000" b="1" dirty="0" smtClean="0">
                <a:solidFill>
                  <a:srgbClr val="0070C0"/>
                </a:solidFill>
              </a:rPr>
              <a:t>Tähtaeg 26.05.2017</a:t>
            </a:r>
            <a:endParaRPr lang="et-EE" sz="2000" b="1" dirty="0">
              <a:solidFill>
                <a:srgbClr val="0070C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908720"/>
            <a:ext cx="7851648" cy="905272"/>
          </a:xfrm>
        </p:spPr>
        <p:txBody>
          <a:bodyPr/>
          <a:lstStyle/>
          <a:p>
            <a:r>
              <a:rPr lang="et-EE" dirty="0" smtClean="0"/>
              <a:t>Kokkuvõte ja lõppsõnad.</a:t>
            </a:r>
            <a:endParaRPr lang="et-EE" dirty="0"/>
          </a:p>
        </p:txBody>
      </p:sp>
      <p:pic>
        <p:nvPicPr>
          <p:cNvPr id="4" name="Picture 2" descr="C:\Users\hp\Desktop\GENDER 2017\Konverentsi materjalid\Gender Conference 2017 EE.jpg"/>
          <p:cNvPicPr>
            <a:picLocks noChangeAspect="1" noChangeArrowheads="1"/>
          </p:cNvPicPr>
          <p:nvPr/>
        </p:nvPicPr>
        <p:blipFill>
          <a:blip r:embed="rId2" cstate="print"/>
          <a:srcRect/>
          <a:stretch>
            <a:fillRect/>
          </a:stretch>
        </p:blipFill>
        <p:spPr bwMode="auto">
          <a:xfrm>
            <a:off x="1465767" y="3933056"/>
            <a:ext cx="6130569" cy="2627387"/>
          </a:xfrm>
          <a:prstGeom prst="rect">
            <a:avLst/>
          </a:prstGeom>
          <a:noFill/>
        </p:spPr>
      </p:pic>
      <p:sp>
        <p:nvSpPr>
          <p:cNvPr id="5" name="Text Placeholder 2"/>
          <p:cNvSpPr txBox="1">
            <a:spLocks/>
          </p:cNvSpPr>
          <p:nvPr/>
        </p:nvSpPr>
        <p:spPr>
          <a:xfrm>
            <a:off x="395536" y="1916832"/>
            <a:ext cx="8599168" cy="1944216"/>
          </a:xfrm>
          <a:prstGeom prst="rect">
            <a:avLst/>
          </a:prstGeom>
        </p:spPr>
        <p:txBody>
          <a:bodyPr vert="horz" lIns="45720" rIns="45720" anchor="t">
            <a:normAutofit fontScale="92500"/>
          </a:bodyPr>
          <a:lstStyle/>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t-EE" sz="2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lang="et-EE" sz="2600" dirty="0" smtClean="0">
                <a:solidFill>
                  <a:srgbClr val="FF0000"/>
                </a:solidFill>
              </a:rPr>
              <a:t>TÄNAME MEIE TOETAJAD JA KOOSTÖÖPARTNERID:</a:t>
            </a:r>
          </a:p>
          <a:p>
            <a:pPr lvl="0" algn="ctr">
              <a:spcBef>
                <a:spcPct val="20000"/>
              </a:spcBef>
              <a:buClr>
                <a:schemeClr val="accent3"/>
              </a:buClr>
              <a:buSzPct val="95000"/>
              <a:defRPr/>
            </a:pPr>
            <a:r>
              <a:rPr lang="et-EE" sz="2000" b="1" dirty="0" smtClean="0"/>
              <a:t>SOTSIAALMINISTEERIUM, TALLINNA  SPORDI JA NOORSOOAMET, TALLINK GRUPP  </a:t>
            </a:r>
            <a:r>
              <a:rPr lang="et-EE" sz="2000" dirty="0" smtClean="0"/>
              <a:t>JA </a:t>
            </a:r>
            <a:r>
              <a:rPr lang="fi-FI" sz="2000" dirty="0" smtClean="0"/>
              <a:t>EESTI NAISUURIMUS- JA TEABEKESKUS, EESTI INIMÕIGUSTE KESKUS</a:t>
            </a:r>
            <a:r>
              <a:rPr lang="et-EE" sz="2000" dirty="0" smtClean="0"/>
              <a:t> NING</a:t>
            </a:r>
            <a:r>
              <a:rPr lang="fi-FI" sz="2000" dirty="0" smtClean="0"/>
              <a:t> EESTI AVATUD NOORTEKESKUSTE</a:t>
            </a:r>
            <a:r>
              <a:rPr lang="et-EE" sz="2000" dirty="0" smtClean="0"/>
              <a:t> ÜHENDUS </a:t>
            </a:r>
            <a:endParaRPr lang="et-EE" sz="2000" b="1" dirty="0" smtClean="0"/>
          </a:p>
          <a:p>
            <a:pPr marL="0" marR="0" lvl="0" indent="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t-EE" sz="2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778512"/>
            <a:ext cx="8146104" cy="1362456"/>
          </a:xfrm>
        </p:spPr>
        <p:txBody>
          <a:bodyPr/>
          <a:lstStyle/>
          <a:p>
            <a:pPr algn="ctr"/>
            <a:r>
              <a:rPr lang="et-EE" dirty="0" smtClean="0"/>
              <a:t>TÄNAME OSALEMISE EEST!</a:t>
            </a:r>
            <a:br>
              <a:rPr lang="et-EE" dirty="0" smtClean="0"/>
            </a:br>
            <a:r>
              <a:rPr lang="et-EE" sz="4800" dirty="0" smtClean="0"/>
              <a:t>Kohtumiseni 9.06.2017 taas!</a:t>
            </a:r>
            <a:endParaRPr lang="et-EE" dirty="0"/>
          </a:p>
        </p:txBody>
      </p:sp>
      <p:sp>
        <p:nvSpPr>
          <p:cNvPr id="3" name="Text Placeholder 2"/>
          <p:cNvSpPr>
            <a:spLocks noGrp="1"/>
          </p:cNvSpPr>
          <p:nvPr>
            <p:ph type="body" idx="1"/>
          </p:nvPr>
        </p:nvSpPr>
        <p:spPr>
          <a:xfrm>
            <a:off x="530352" y="3143424"/>
            <a:ext cx="8074096" cy="1797744"/>
          </a:xfrm>
        </p:spPr>
        <p:txBody>
          <a:bodyPr>
            <a:noAutofit/>
          </a:bodyPr>
          <a:lstStyle/>
          <a:p>
            <a:endParaRPr lang="et-EE" sz="2800" dirty="0" smtClean="0"/>
          </a:p>
          <a:p>
            <a:pPr algn="ctr"/>
            <a:r>
              <a:rPr lang="et-EE" sz="2800" dirty="0" smtClean="0"/>
              <a:t>MTÜ SILLAMÄE LASTEKAITSE ÜHING</a:t>
            </a:r>
            <a:endParaRPr lang="ru-RU" sz="2800" dirty="0" smtClean="0"/>
          </a:p>
          <a:p>
            <a:pPr algn="ctr"/>
            <a:r>
              <a:rPr lang="et-EE" sz="2800" dirty="0" smtClean="0"/>
              <a:t>PEACE CHILD EESTI</a:t>
            </a:r>
          </a:p>
          <a:p>
            <a:pPr algn="ctr"/>
            <a:endParaRPr lang="et-EE" sz="2800" dirty="0" smtClean="0"/>
          </a:p>
          <a:p>
            <a:pPr algn="ctr"/>
            <a:r>
              <a:rPr lang="et-EE" sz="2800" dirty="0" smtClean="0"/>
              <a:t>Vaata rohkem:  </a:t>
            </a:r>
            <a:r>
              <a:rPr lang="et-EE" sz="2800" dirty="0" smtClean="0">
                <a:hlinkClick r:id="rId2"/>
              </a:rPr>
              <a:t>www.sscw.ee</a:t>
            </a:r>
            <a:r>
              <a:rPr lang="et-EE" sz="2800" dirty="0" smtClean="0"/>
              <a:t> </a:t>
            </a:r>
            <a:endParaRPr lang="et-EE"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4365104"/>
            <a:ext cx="7851648" cy="1315608"/>
          </a:xfrm>
        </p:spPr>
        <p:txBody>
          <a:bodyPr/>
          <a:lstStyle/>
          <a:p>
            <a:r>
              <a:rPr lang="en-GB" dirty="0" err="1" smtClean="0"/>
              <a:t>Noortekonverents</a:t>
            </a:r>
            <a:endParaRPr lang="et-EE" dirty="0"/>
          </a:p>
        </p:txBody>
      </p:sp>
      <p:sp>
        <p:nvSpPr>
          <p:cNvPr id="3" name="Subtitle 2"/>
          <p:cNvSpPr>
            <a:spLocks noGrp="1"/>
          </p:cNvSpPr>
          <p:nvPr>
            <p:ph type="subTitle" idx="1"/>
          </p:nvPr>
        </p:nvSpPr>
        <p:spPr>
          <a:xfrm>
            <a:off x="899592" y="5708848"/>
            <a:ext cx="7854696" cy="888504"/>
          </a:xfrm>
        </p:spPr>
        <p:txBody>
          <a:bodyPr>
            <a:normAutofit lnSpcReduction="10000"/>
          </a:bodyPr>
          <a:lstStyle/>
          <a:p>
            <a:r>
              <a:rPr lang="en-GB" dirty="0" smtClean="0"/>
              <a:t>19.05.2017</a:t>
            </a:r>
          </a:p>
          <a:p>
            <a:r>
              <a:rPr lang="en-GB" dirty="0" err="1" smtClean="0"/>
              <a:t>Tallink</a:t>
            </a:r>
            <a:r>
              <a:rPr lang="en-GB" dirty="0" smtClean="0"/>
              <a:t> Spa &amp; Conference </a:t>
            </a:r>
            <a:r>
              <a:rPr lang="en-GB" dirty="0" err="1" smtClean="0"/>
              <a:t>Hotell</a:t>
            </a:r>
            <a:r>
              <a:rPr lang="en-GB" dirty="0" smtClean="0"/>
              <a:t>, Tallinn</a:t>
            </a:r>
            <a:endParaRPr lang="et-EE" dirty="0"/>
          </a:p>
        </p:txBody>
      </p:sp>
      <p:pic>
        <p:nvPicPr>
          <p:cNvPr id="5" name="Picture 2" descr="C:\Users\hp\Desktop\GENDER 2017\Konverentsi materjalid\Gender Conference 2017 EE.jpg"/>
          <p:cNvPicPr>
            <a:picLocks noChangeAspect="1" noChangeArrowheads="1"/>
          </p:cNvPicPr>
          <p:nvPr/>
        </p:nvPicPr>
        <p:blipFill>
          <a:blip r:embed="rId2" cstate="print"/>
          <a:srcRect t="7313"/>
          <a:stretch>
            <a:fillRect/>
          </a:stretch>
        </p:blipFill>
        <p:spPr bwMode="auto">
          <a:xfrm>
            <a:off x="-9889" y="980728"/>
            <a:ext cx="9153889" cy="3650711"/>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t-EE" dirty="0" smtClean="0"/>
              <a:t>KONVERENTSI PÄEVAKAVA</a:t>
            </a:r>
            <a:endParaRPr lang="ru-RU" dirty="0"/>
          </a:p>
        </p:txBody>
      </p:sp>
      <p:sp>
        <p:nvSpPr>
          <p:cNvPr id="3" name="Содержимое 2"/>
          <p:cNvSpPr>
            <a:spLocks noGrp="1"/>
          </p:cNvSpPr>
          <p:nvPr>
            <p:ph idx="1"/>
          </p:nvPr>
        </p:nvSpPr>
        <p:spPr>
          <a:xfrm>
            <a:off x="457200" y="1955973"/>
            <a:ext cx="8363272" cy="4713387"/>
          </a:xfrm>
        </p:spPr>
        <p:txBody>
          <a:bodyPr>
            <a:normAutofit fontScale="92500" lnSpcReduction="10000"/>
          </a:bodyPr>
          <a:lstStyle/>
          <a:p>
            <a:r>
              <a:rPr lang="et-EE" dirty="0" smtClean="0"/>
              <a:t>11.00 – 11.10 Sissejuhatus ja tervitussõnad </a:t>
            </a:r>
          </a:p>
          <a:p>
            <a:r>
              <a:rPr lang="et-EE" b="1" dirty="0" smtClean="0"/>
              <a:t>11.10 – 11.30 Soolise võrdõiguslikkuse olukord Eestis </a:t>
            </a:r>
            <a:r>
              <a:rPr lang="et-EE" dirty="0" smtClean="0"/>
              <a:t>- Hannaliisa Uusma-Leivategija, </a:t>
            </a:r>
            <a:r>
              <a:rPr lang="en-US" dirty="0" err="1" smtClean="0"/>
              <a:t>Sotsiaalministeerium</a:t>
            </a:r>
            <a:r>
              <a:rPr lang="en-US" dirty="0" smtClean="0"/>
              <a:t> </a:t>
            </a:r>
            <a:endParaRPr lang="et-EE" dirty="0" smtClean="0"/>
          </a:p>
          <a:p>
            <a:r>
              <a:rPr lang="et-EE" b="1" dirty="0" smtClean="0"/>
              <a:t>11.30 – 11.50 Soolise võrdõiguslikkuse ja ebavõrdsuse vähendamine ja noorte roll selles </a:t>
            </a:r>
            <a:r>
              <a:rPr lang="et-EE" dirty="0" smtClean="0"/>
              <a:t>- Liisa Pakosta, </a:t>
            </a:r>
            <a:r>
              <a:rPr lang="fi-FI" dirty="0" smtClean="0"/>
              <a:t>Soolise võrdõiguslikkuse ja võrdse kohtlemise volinik </a:t>
            </a:r>
          </a:p>
          <a:p>
            <a:r>
              <a:rPr lang="et-EE" dirty="0" smtClean="0"/>
              <a:t>11.50 – 12.00 Küsimused ja arutelu</a:t>
            </a:r>
            <a:endParaRPr lang="en-GB" dirty="0" smtClean="0"/>
          </a:p>
          <a:p>
            <a:r>
              <a:rPr lang="et-EE" b="1" dirty="0" smtClean="0"/>
              <a:t>12.00 – 12.20 Parimate praktikate tutvustused: </a:t>
            </a:r>
            <a:r>
              <a:rPr lang="en-GB" dirty="0" smtClean="0"/>
              <a:t/>
            </a:r>
            <a:br>
              <a:rPr lang="en-GB" dirty="0" smtClean="0"/>
            </a:br>
            <a:r>
              <a:rPr lang="et-EE" dirty="0" smtClean="0"/>
              <a:t>Eesti Naisuurimus- ja Teabekeskus (Reet Laja) </a:t>
            </a:r>
            <a:endParaRPr lang="en-GB" dirty="0" smtClean="0"/>
          </a:p>
          <a:p>
            <a:r>
              <a:rPr lang="et-EE" dirty="0" smtClean="0"/>
              <a:t>Eesti Inimõiguste keskus (Kelly Grossthal) </a:t>
            </a:r>
            <a:endParaRPr lang="en-GB" dirty="0" smtClean="0"/>
          </a:p>
          <a:p>
            <a:r>
              <a:rPr lang="et-EE" dirty="0" smtClean="0"/>
              <a:t>Eesti ANK esindaja ja Tallinna Spordi ja Noorsooamet (Kristjan Kruus).</a:t>
            </a:r>
          </a:p>
          <a:p>
            <a:endParaRPr lang="et-EE"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KONVERENTSI PÄEVAKAVA</a:t>
            </a:r>
            <a:endParaRPr lang="et-EE" dirty="0"/>
          </a:p>
        </p:txBody>
      </p:sp>
      <p:sp>
        <p:nvSpPr>
          <p:cNvPr id="3" name="Content Placeholder 2"/>
          <p:cNvSpPr>
            <a:spLocks noGrp="1"/>
          </p:cNvSpPr>
          <p:nvPr>
            <p:ph idx="1"/>
          </p:nvPr>
        </p:nvSpPr>
        <p:spPr>
          <a:xfrm>
            <a:off x="323528" y="1935480"/>
            <a:ext cx="8363272" cy="4661872"/>
          </a:xfrm>
        </p:spPr>
        <p:txBody>
          <a:bodyPr>
            <a:normAutofit lnSpcReduction="10000"/>
          </a:bodyPr>
          <a:lstStyle/>
          <a:p>
            <a:r>
              <a:rPr lang="et-EE" dirty="0" smtClean="0"/>
              <a:t>12.20 – 12.30 Küsimused ja arutelu</a:t>
            </a:r>
          </a:p>
          <a:p>
            <a:r>
              <a:rPr lang="et-EE" dirty="0" smtClean="0"/>
              <a:t>12.30 – 12.45 Kohvipaus</a:t>
            </a:r>
          </a:p>
          <a:p>
            <a:r>
              <a:rPr lang="en-US" dirty="0" smtClean="0"/>
              <a:t>12.45 – 14.00 </a:t>
            </a:r>
            <a:r>
              <a:rPr lang="en-US" b="1" dirty="0" err="1" smtClean="0"/>
              <a:t>Arutelud</a:t>
            </a:r>
            <a:r>
              <a:rPr lang="en-US" b="1" dirty="0" smtClean="0"/>
              <a:t> </a:t>
            </a:r>
            <a:r>
              <a:rPr lang="en-US" b="1" dirty="0" err="1" smtClean="0"/>
              <a:t>töörühmades</a:t>
            </a:r>
            <a:r>
              <a:rPr lang="en-US" dirty="0" smtClean="0"/>
              <a:t>: </a:t>
            </a:r>
            <a:r>
              <a:rPr lang="en-US" dirty="0" err="1" smtClean="0"/>
              <a:t>juhtumianalüüs</a:t>
            </a:r>
            <a:r>
              <a:rPr lang="en-US" dirty="0" smtClean="0"/>
              <a:t> (Reet </a:t>
            </a:r>
            <a:r>
              <a:rPr lang="en-US" dirty="0" err="1" smtClean="0"/>
              <a:t>Laja</a:t>
            </a:r>
            <a:r>
              <a:rPr lang="en-US" dirty="0" smtClean="0"/>
              <a:t>, Kelly </a:t>
            </a:r>
            <a:r>
              <a:rPr lang="en-US" dirty="0" err="1" smtClean="0"/>
              <a:t>Grossthal</a:t>
            </a:r>
            <a:r>
              <a:rPr lang="en-US" dirty="0" smtClean="0"/>
              <a:t>, Vassili Golikov) </a:t>
            </a:r>
            <a:endParaRPr lang="et-EE" dirty="0" smtClean="0"/>
          </a:p>
          <a:p>
            <a:r>
              <a:rPr lang="et-EE" b="1" dirty="0" smtClean="0"/>
              <a:t>14:00 – 14.40 Lõuna </a:t>
            </a:r>
          </a:p>
          <a:p>
            <a:r>
              <a:rPr lang="et-EE" dirty="0" smtClean="0"/>
              <a:t>14.40 – 15.30 Väärtused ja hoiakud soolises </a:t>
            </a:r>
            <a:r>
              <a:rPr lang="et-EE" dirty="0" smtClean="0"/>
              <a:t>võrdõiguslikkuses</a:t>
            </a:r>
            <a:r>
              <a:rPr lang="en-GB" dirty="0" smtClean="0"/>
              <a:t> -</a:t>
            </a:r>
            <a:r>
              <a:rPr lang="et-EE" dirty="0" smtClean="0"/>
              <a:t> Palgalõhe </a:t>
            </a:r>
            <a:r>
              <a:rPr lang="et-EE" dirty="0" smtClean="0"/>
              <a:t>/ Mitmekesisuse päev </a:t>
            </a:r>
          </a:p>
          <a:p>
            <a:r>
              <a:rPr lang="et-EE" dirty="0" smtClean="0"/>
              <a:t>15:30 – 15.50 Töörühmade tulemuste esitlemine </a:t>
            </a:r>
          </a:p>
          <a:p>
            <a:r>
              <a:rPr lang="en-US" dirty="0" smtClean="0"/>
              <a:t>15.50 – 16.00 </a:t>
            </a:r>
            <a:r>
              <a:rPr lang="en-US" dirty="0" err="1" smtClean="0"/>
              <a:t>Kokkuvõte</a:t>
            </a:r>
            <a:r>
              <a:rPr lang="en-US" dirty="0" smtClean="0"/>
              <a:t> </a:t>
            </a:r>
            <a:r>
              <a:rPr lang="en-US" dirty="0" err="1" smtClean="0"/>
              <a:t>ja</a:t>
            </a:r>
            <a:r>
              <a:rPr lang="en-US" dirty="0" smtClean="0"/>
              <a:t> </a:t>
            </a:r>
            <a:r>
              <a:rPr lang="en-US" dirty="0" err="1" smtClean="0"/>
              <a:t>lõppsõnad</a:t>
            </a:r>
            <a:r>
              <a:rPr lang="en-US" dirty="0" smtClean="0"/>
              <a:t>.</a:t>
            </a:r>
          </a:p>
          <a:p>
            <a:pPr>
              <a:buNone/>
            </a:pPr>
            <a:r>
              <a:rPr lang="en-US" dirty="0" smtClean="0"/>
              <a:t/>
            </a:r>
            <a:br>
              <a:rPr lang="en-US" dirty="0" smtClean="0"/>
            </a:br>
            <a:r>
              <a:rPr lang="en-US" dirty="0" err="1" smtClean="0"/>
              <a:t>Konvernetsi</a:t>
            </a:r>
            <a:r>
              <a:rPr lang="en-US" dirty="0" smtClean="0"/>
              <a:t> </a:t>
            </a:r>
            <a:r>
              <a:rPr lang="en-US" dirty="0" err="1" smtClean="0"/>
              <a:t>materjalid</a:t>
            </a:r>
            <a:r>
              <a:rPr lang="en-US" dirty="0" smtClean="0"/>
              <a:t>: </a:t>
            </a:r>
            <a:r>
              <a:rPr lang="en-US" dirty="0" smtClean="0">
                <a:hlinkClick r:id="rId2"/>
              </a:rPr>
              <a:t>www.sscw.ee</a:t>
            </a:r>
            <a:r>
              <a:rPr lang="en-US" dirty="0" smtClean="0"/>
              <a:t> </a:t>
            </a:r>
            <a:endParaRPr lang="ru-RU" dirty="0" smtClean="0"/>
          </a:p>
          <a:p>
            <a:endParaRPr lang="et-EE"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t-EE" dirty="0" smtClean="0"/>
              <a:t>Soolise võrdõiguslikkuse olukord Eestis</a:t>
            </a:r>
            <a:endParaRPr lang="et-EE" dirty="0"/>
          </a:p>
        </p:txBody>
      </p:sp>
      <p:sp>
        <p:nvSpPr>
          <p:cNvPr id="3" name="Subtitle 2"/>
          <p:cNvSpPr>
            <a:spLocks noGrp="1"/>
          </p:cNvSpPr>
          <p:nvPr>
            <p:ph type="subTitle" idx="1"/>
          </p:nvPr>
        </p:nvSpPr>
        <p:spPr>
          <a:xfrm>
            <a:off x="533400" y="3548608"/>
            <a:ext cx="7854696" cy="1752600"/>
          </a:xfrm>
        </p:spPr>
        <p:txBody>
          <a:bodyPr/>
          <a:lstStyle/>
          <a:p>
            <a:r>
              <a:rPr lang="et-EE" dirty="0" smtClean="0"/>
              <a:t>Hannaliisa Uusma-Leivategija</a:t>
            </a:r>
            <a:r>
              <a:rPr lang="en-US" dirty="0" smtClean="0"/>
              <a:t>, </a:t>
            </a:r>
            <a:r>
              <a:rPr lang="en-US" dirty="0" err="1" smtClean="0"/>
              <a:t>Sotsiaalministeerium</a:t>
            </a:r>
            <a:endParaRPr lang="et-EE" dirty="0"/>
          </a:p>
        </p:txBody>
      </p:sp>
      <p:pic>
        <p:nvPicPr>
          <p:cNvPr id="17410" name="Picture 2" descr="http://www.sscw.ee/public/Logod/Sponsors/.thumbnails/sotsmin_3lovi_est_520x208.png"/>
          <p:cNvPicPr>
            <a:picLocks noChangeAspect="1" noChangeArrowheads="1"/>
          </p:cNvPicPr>
          <p:nvPr/>
        </p:nvPicPr>
        <p:blipFill>
          <a:blip r:embed="rId2" cstate="print"/>
          <a:srcRect/>
          <a:stretch>
            <a:fillRect/>
          </a:stretch>
        </p:blipFill>
        <p:spPr bwMode="auto">
          <a:xfrm>
            <a:off x="2195736" y="4005064"/>
            <a:ext cx="4953000" cy="1981201"/>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816224"/>
            <a:ext cx="8568952" cy="1828800"/>
          </a:xfrm>
        </p:spPr>
        <p:txBody>
          <a:bodyPr>
            <a:noAutofit/>
          </a:bodyPr>
          <a:lstStyle/>
          <a:p>
            <a:r>
              <a:rPr lang="et-EE" sz="4800" dirty="0" smtClean="0"/>
              <a:t>Soolise võrdõiguslikkuse ja ebavõrdsuse vähendamine</a:t>
            </a:r>
            <a:r>
              <a:rPr lang="en-GB" sz="4800" dirty="0" smtClean="0"/>
              <a:t/>
            </a:r>
            <a:br>
              <a:rPr lang="en-GB" sz="4800" dirty="0" smtClean="0"/>
            </a:br>
            <a:r>
              <a:rPr lang="et-EE" sz="4800" dirty="0" smtClean="0"/>
              <a:t> ja noorte roll selles</a:t>
            </a:r>
            <a:endParaRPr lang="et-EE" sz="4800" dirty="0"/>
          </a:p>
        </p:txBody>
      </p:sp>
      <p:sp>
        <p:nvSpPr>
          <p:cNvPr id="3" name="Subtitle 2"/>
          <p:cNvSpPr>
            <a:spLocks noGrp="1"/>
          </p:cNvSpPr>
          <p:nvPr>
            <p:ph type="subTitle" idx="1"/>
          </p:nvPr>
        </p:nvSpPr>
        <p:spPr>
          <a:xfrm>
            <a:off x="965776" y="3908648"/>
            <a:ext cx="7854696" cy="1752600"/>
          </a:xfrm>
        </p:spPr>
        <p:txBody>
          <a:bodyPr/>
          <a:lstStyle/>
          <a:p>
            <a:r>
              <a:rPr lang="et-EE" dirty="0" smtClean="0"/>
              <a:t>Liisa Pakosta, </a:t>
            </a:r>
            <a:r>
              <a:rPr lang="fi-FI" dirty="0" smtClean="0"/>
              <a:t>Soolise võrdõiguslikkuse ja võrdse kohtlemise volinik</a:t>
            </a:r>
            <a:endParaRPr lang="et-EE" dirty="0"/>
          </a:p>
        </p:txBody>
      </p:sp>
      <p:pic>
        <p:nvPicPr>
          <p:cNvPr id="16386" name="Picture 2" descr="https://valitsus.ee/sites/default/files/logo-files/bw/web/rgb/soolise_voardoaiguslikkuse_ja_voardse_kohtlemise_volinik_3lovi_est_rgb78px.png"/>
          <p:cNvPicPr>
            <a:picLocks noChangeAspect="1" noChangeArrowheads="1"/>
          </p:cNvPicPr>
          <p:nvPr/>
        </p:nvPicPr>
        <p:blipFill>
          <a:blip r:embed="rId2" cstate="print"/>
          <a:srcRect/>
          <a:stretch>
            <a:fillRect/>
          </a:stretch>
        </p:blipFill>
        <p:spPr bwMode="auto">
          <a:xfrm>
            <a:off x="2123728" y="4941168"/>
            <a:ext cx="4464496" cy="143305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Huvitav video:</a:t>
            </a:r>
            <a:endParaRPr lang="et-EE" dirty="0"/>
          </a:p>
        </p:txBody>
      </p:sp>
      <p:sp>
        <p:nvSpPr>
          <p:cNvPr id="3" name="Content Placeholder 2"/>
          <p:cNvSpPr>
            <a:spLocks noGrp="1"/>
          </p:cNvSpPr>
          <p:nvPr>
            <p:ph idx="1"/>
          </p:nvPr>
        </p:nvSpPr>
        <p:spPr/>
        <p:txBody>
          <a:bodyPr/>
          <a:lstStyle/>
          <a:p>
            <a:r>
              <a:rPr lang="et-EE" dirty="0" smtClean="0">
                <a:solidFill>
                  <a:srgbClr val="FF0000"/>
                </a:solidFill>
                <a:hlinkClick r:id="rId2"/>
              </a:rPr>
              <a:t>https://www.youtube.com/watch?v=RTJ0x2uMG2Q</a:t>
            </a:r>
            <a:endParaRPr lang="et-EE" dirty="0" smtClean="0">
              <a:solidFill>
                <a:srgbClr val="FF0000"/>
              </a:solidFill>
            </a:endParaRPr>
          </a:p>
          <a:p>
            <a:pPr>
              <a:buNone/>
            </a:pPr>
            <a:endParaRPr lang="et-EE" dirty="0" smtClean="0">
              <a:solidFill>
                <a:srgbClr val="FF0000"/>
              </a:solidFill>
            </a:endParaRPr>
          </a:p>
          <a:p>
            <a:r>
              <a:rPr lang="et-EE" dirty="0" smtClean="0">
                <a:solidFill>
                  <a:srgbClr val="FF0000"/>
                </a:solidFill>
                <a:hlinkClick r:id="rId3"/>
              </a:rPr>
              <a:t>https://www.youtube.com/watch?v=IZ0-yBJLMBE</a:t>
            </a:r>
            <a:endParaRPr lang="et-EE" dirty="0" smtClean="0">
              <a:solidFill>
                <a:srgbClr val="FF0000"/>
              </a:solidFill>
            </a:endParaRPr>
          </a:p>
          <a:p>
            <a:endParaRPr lang="et-EE"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404664"/>
            <a:ext cx="8568952" cy="2088232"/>
          </a:xfrm>
        </p:spPr>
        <p:txBody>
          <a:bodyPr>
            <a:normAutofit/>
          </a:bodyPr>
          <a:lstStyle/>
          <a:p>
            <a:r>
              <a:rPr lang="et-EE" sz="4800" dirty="0" smtClean="0"/>
              <a:t>Parimate praktikate tutvustused</a:t>
            </a:r>
            <a:endParaRPr lang="et-EE" sz="4800" dirty="0"/>
          </a:p>
        </p:txBody>
      </p:sp>
      <p:sp>
        <p:nvSpPr>
          <p:cNvPr id="3" name="Subtitle 2"/>
          <p:cNvSpPr>
            <a:spLocks noGrp="1"/>
          </p:cNvSpPr>
          <p:nvPr>
            <p:ph type="subTitle" idx="1"/>
          </p:nvPr>
        </p:nvSpPr>
        <p:spPr>
          <a:xfrm>
            <a:off x="323528" y="3356992"/>
            <a:ext cx="8568952" cy="2448272"/>
          </a:xfrm>
        </p:spPr>
        <p:txBody>
          <a:bodyPr>
            <a:normAutofit fontScale="92500" lnSpcReduction="20000"/>
          </a:bodyPr>
          <a:lstStyle/>
          <a:p>
            <a:r>
              <a:rPr lang="et-EE" sz="2800" dirty="0" smtClean="0"/>
              <a:t>Eesti Naisuurimus- ja Teabekeskus (Reet Laja)</a:t>
            </a:r>
            <a:endParaRPr lang="en-GB" sz="2800" dirty="0" smtClean="0"/>
          </a:p>
          <a:p>
            <a:r>
              <a:rPr lang="et-EE" sz="2800" dirty="0" smtClean="0"/>
              <a:t> </a:t>
            </a:r>
            <a:endParaRPr lang="en-GB" sz="2800" dirty="0" smtClean="0"/>
          </a:p>
          <a:p>
            <a:r>
              <a:rPr lang="et-EE" sz="2800" dirty="0" smtClean="0"/>
              <a:t>Eesti Inimõiguste keskus (Kelly Grossthal)</a:t>
            </a:r>
            <a:endParaRPr lang="en-GB" sz="2800" dirty="0" smtClean="0"/>
          </a:p>
          <a:p>
            <a:r>
              <a:rPr lang="et-EE" sz="2800" dirty="0" smtClean="0"/>
              <a:t> </a:t>
            </a:r>
            <a:endParaRPr lang="en-GB" sz="2800" dirty="0" smtClean="0"/>
          </a:p>
          <a:p>
            <a:r>
              <a:rPr lang="et-EE" sz="2800" dirty="0" smtClean="0"/>
              <a:t>Eesti ANK esindaja ja Tallinna Spordi ja Noorsooamet (Kristjan Kruus)</a:t>
            </a:r>
            <a:endParaRPr lang="et-EE"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Kohvipaus</a:t>
            </a:r>
            <a:endParaRPr lang="et-EE" dirty="0"/>
          </a:p>
        </p:txBody>
      </p:sp>
      <p:sp>
        <p:nvSpPr>
          <p:cNvPr id="23554" name="AutoShape 2" descr="Pildiotsingu coffee time tulemu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t-EE"/>
          </a:p>
        </p:txBody>
      </p:sp>
      <p:sp>
        <p:nvSpPr>
          <p:cNvPr id="23556" name="AutoShape 4" descr="Pildiotsingu coffee time tulemu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t-EE"/>
          </a:p>
        </p:txBody>
      </p:sp>
      <p:sp>
        <p:nvSpPr>
          <p:cNvPr id="23558" name="AutoShape 6" descr="Pildiotsingu coffee time tulemu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t-EE"/>
          </a:p>
        </p:txBody>
      </p:sp>
      <p:sp>
        <p:nvSpPr>
          <p:cNvPr id="23560" name="AutoShape 8" descr="Pildiotsingu coffee time tulemu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t-EE"/>
          </a:p>
        </p:txBody>
      </p:sp>
      <p:pic>
        <p:nvPicPr>
          <p:cNvPr id="23564" name="Picture 12" descr="https://encrypted-tbn3.gstatic.com/images?q=tbn:ANd9GcQR69ztNcX2ZBG0qMQ_oruqAm6r40BF4StZD9pbqOgT8TdPOXXa"/>
          <p:cNvPicPr>
            <a:picLocks noChangeAspect="1" noChangeArrowheads="1"/>
          </p:cNvPicPr>
          <p:nvPr/>
        </p:nvPicPr>
        <p:blipFill>
          <a:blip r:embed="rId2" cstate="print"/>
          <a:srcRect/>
          <a:stretch>
            <a:fillRect/>
          </a:stretch>
        </p:blipFill>
        <p:spPr bwMode="auto">
          <a:xfrm>
            <a:off x="1475656" y="1988840"/>
            <a:ext cx="6552728" cy="4360545"/>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1076</TotalTime>
  <Words>375</Words>
  <Application>Microsoft Office PowerPoint</Application>
  <PresentationFormat>On-screen Show (4:3)</PresentationFormat>
  <Paragraphs>89</Paragraphs>
  <Slides>19</Slides>
  <Notes>2</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Flow</vt:lpstr>
      <vt:lpstr>Slide 1</vt:lpstr>
      <vt:lpstr>Noortekonverents</vt:lpstr>
      <vt:lpstr>KONVERENTSI PÄEVAKAVA</vt:lpstr>
      <vt:lpstr>KONVERENTSI PÄEVAKAVA</vt:lpstr>
      <vt:lpstr>Soolise võrdõiguslikkuse olukord Eestis</vt:lpstr>
      <vt:lpstr>Soolise võrdõiguslikkuse ja ebavõrdsuse vähendamine  ja noorte roll selles</vt:lpstr>
      <vt:lpstr>Huvitav video:</vt:lpstr>
      <vt:lpstr>Parimate praktikate tutvustused</vt:lpstr>
      <vt:lpstr>Kohvipaus</vt:lpstr>
      <vt:lpstr>Arutelud töörühmades: juhtumianalüüs</vt:lpstr>
      <vt:lpstr>Juhtumianalüüs</vt:lpstr>
      <vt:lpstr>Erinevused Различия</vt:lpstr>
      <vt:lpstr> 14:00 – 14.40 Lõuna / Обед</vt:lpstr>
      <vt:lpstr>Väärtused ja hoiakud  soolises võrdõiguslikkuses  ning stereotüübid” </vt:lpstr>
      <vt:lpstr>Mitmekesisuse päev / Palgalõhe </vt:lpstr>
      <vt:lpstr>Töörühmade tulemuste esitlemine</vt:lpstr>
      <vt:lpstr>ERIPAKKUMINE – OSALE!!!</vt:lpstr>
      <vt:lpstr>Kokkuvõte ja lõppsõnad.</vt:lpstr>
      <vt:lpstr>TÄNAME OSALEMISE EEST! Kohtumiseni 9.06.2017 taas!</vt:lpstr>
    </vt:vector>
  </TitlesOfParts>
  <Company>RePack by SPecialiST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ГЕНДЕР</dc:title>
  <dc:creator>Irina Golikova</dc:creator>
  <cp:lastModifiedBy>hp</cp:lastModifiedBy>
  <cp:revision>47</cp:revision>
  <dcterms:created xsi:type="dcterms:W3CDTF">2016-04-12T21:15:20Z</dcterms:created>
  <dcterms:modified xsi:type="dcterms:W3CDTF">2017-05-19T14:21:23Z</dcterms:modified>
</cp:coreProperties>
</file>